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2"/>
  </p:sldMasterIdLst>
  <p:sldIdLst>
    <p:sldId id="256" r:id="rId3"/>
    <p:sldId id="270" r:id="rId4"/>
    <p:sldId id="257" r:id="rId5"/>
    <p:sldId id="258" r:id="rId6"/>
    <p:sldId id="268" r:id="rId7"/>
    <p:sldId id="269" r:id="rId8"/>
    <p:sldId id="259" r:id="rId9"/>
    <p:sldId id="260" r:id="rId10"/>
    <p:sldId id="261" r:id="rId11"/>
    <p:sldId id="262" r:id="rId12"/>
    <p:sldId id="263" r:id="rId13"/>
    <p:sldId id="264" r:id="rId14"/>
    <p:sldId id="265" r:id="rId15"/>
    <p:sldId id="267" r:id="rId16"/>
    <p:sldId id="266" r:id="rId17"/>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2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B2460-ADC4-44F5-B408-5C703620C8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DB9A1D-8D90-4A0F-8B96-0EAC01D963FC}">
      <dgm:prSet/>
      <dgm:spPr/>
      <dgm:t>
        <a:bodyPr/>
        <a:lstStyle/>
        <a:p>
          <a:r>
            <a:rPr lang="en-US"/>
            <a:t>Class          -   </a:t>
          </a:r>
          <a:r>
            <a:rPr lang="en-US" b="0"/>
            <a:t>CMPS 4143 Java/Python</a:t>
          </a:r>
          <a:endParaRPr lang="en-US"/>
        </a:p>
      </dgm:t>
    </dgm:pt>
    <dgm:pt modelId="{E73F480C-D1BE-4670-AAD8-D19610678D75}" type="parTrans" cxnId="{A4816B1E-2AE3-421B-A9B5-062C1D97878C}">
      <dgm:prSet/>
      <dgm:spPr/>
      <dgm:t>
        <a:bodyPr/>
        <a:lstStyle/>
        <a:p>
          <a:endParaRPr lang="en-US"/>
        </a:p>
      </dgm:t>
    </dgm:pt>
    <dgm:pt modelId="{834E245C-3538-45CC-82AB-6183D841347B}" type="sibTrans" cxnId="{A4816B1E-2AE3-421B-A9B5-062C1D97878C}">
      <dgm:prSet/>
      <dgm:spPr/>
      <dgm:t>
        <a:bodyPr/>
        <a:lstStyle/>
        <a:p>
          <a:endParaRPr lang="en-US"/>
        </a:p>
      </dgm:t>
    </dgm:pt>
    <dgm:pt modelId="{32CF0377-4FB2-412C-B72D-BF7C51712E75}">
      <dgm:prSet/>
      <dgm:spPr/>
      <dgm:t>
        <a:bodyPr/>
        <a:lstStyle/>
        <a:p>
          <a:r>
            <a:rPr lang="en-US"/>
            <a:t>Instructor  -   Dr. Siakat</a:t>
          </a:r>
        </a:p>
      </dgm:t>
    </dgm:pt>
    <dgm:pt modelId="{880E4F95-6DBA-4DC7-ABBE-05B319C0D566}" type="parTrans" cxnId="{0FBF50AF-9291-4BEC-82D8-369950317CCB}">
      <dgm:prSet/>
      <dgm:spPr/>
      <dgm:t>
        <a:bodyPr/>
        <a:lstStyle/>
        <a:p>
          <a:endParaRPr lang="en-US"/>
        </a:p>
      </dgm:t>
    </dgm:pt>
    <dgm:pt modelId="{8E900ECC-6ED4-4278-9314-BF999F31C2AC}" type="sibTrans" cxnId="{0FBF50AF-9291-4BEC-82D8-369950317CCB}">
      <dgm:prSet/>
      <dgm:spPr/>
      <dgm:t>
        <a:bodyPr/>
        <a:lstStyle/>
        <a:p>
          <a:endParaRPr lang="en-US"/>
        </a:p>
      </dgm:t>
    </dgm:pt>
    <dgm:pt modelId="{D3BC1C91-87D5-414B-9070-8BB9A2166C67}">
      <dgm:prSet/>
      <dgm:spPr/>
      <dgm:t>
        <a:bodyPr/>
        <a:lstStyle/>
        <a:p>
          <a:r>
            <a:rPr lang="en-US" b="0"/>
            <a:t>Project      -   Lottery simulation game</a:t>
          </a:r>
          <a:endParaRPr lang="en-US"/>
        </a:p>
      </dgm:t>
    </dgm:pt>
    <dgm:pt modelId="{3C0C6C38-AD17-4C8C-A6F8-FFC811B4A7EA}" type="parTrans" cxnId="{8F02656E-07FC-4133-BF94-B0F842442E26}">
      <dgm:prSet/>
      <dgm:spPr/>
      <dgm:t>
        <a:bodyPr/>
        <a:lstStyle/>
        <a:p>
          <a:endParaRPr lang="en-US"/>
        </a:p>
      </dgm:t>
    </dgm:pt>
    <dgm:pt modelId="{FC6C1146-0C00-44F0-9716-C9BB8E7B65CE}" type="sibTrans" cxnId="{8F02656E-07FC-4133-BF94-B0F842442E26}">
      <dgm:prSet/>
      <dgm:spPr/>
      <dgm:t>
        <a:bodyPr/>
        <a:lstStyle/>
        <a:p>
          <a:endParaRPr lang="en-US"/>
        </a:p>
      </dgm:t>
    </dgm:pt>
    <dgm:pt modelId="{43750A1C-1C91-4F73-A71F-2F29464386F8}" type="pres">
      <dgm:prSet presAssocID="{429B2460-ADC4-44F5-B408-5C703620C85A}" presName="root" presStyleCnt="0">
        <dgm:presLayoutVars>
          <dgm:dir/>
          <dgm:resizeHandles val="exact"/>
        </dgm:presLayoutVars>
      </dgm:prSet>
      <dgm:spPr/>
    </dgm:pt>
    <dgm:pt modelId="{19F96104-6FC2-4981-ACAC-25B09C250B59}" type="pres">
      <dgm:prSet presAssocID="{AADB9A1D-8D90-4A0F-8B96-0EAC01D963FC}" presName="compNode" presStyleCnt="0"/>
      <dgm:spPr/>
    </dgm:pt>
    <dgm:pt modelId="{73E729DC-89AF-41D7-BD33-056A7390BBE0}" type="pres">
      <dgm:prSet presAssocID="{AADB9A1D-8D90-4A0F-8B96-0EAC01D963FC}" presName="bgRect" presStyleLbl="bgShp" presStyleIdx="0" presStyleCnt="3"/>
      <dgm:spPr/>
    </dgm:pt>
    <dgm:pt modelId="{3588BB9E-7DD3-4B2C-9D93-3A0D25FCC7D5}" type="pres">
      <dgm:prSet presAssocID="{AADB9A1D-8D90-4A0F-8B96-0EAC01D963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1AEB90FD-3995-475A-8787-4733612C430E}" type="pres">
      <dgm:prSet presAssocID="{AADB9A1D-8D90-4A0F-8B96-0EAC01D963FC}" presName="spaceRect" presStyleCnt="0"/>
      <dgm:spPr/>
    </dgm:pt>
    <dgm:pt modelId="{B8D2CE81-BD13-4B6A-A5D3-1702E63B17EF}" type="pres">
      <dgm:prSet presAssocID="{AADB9A1D-8D90-4A0F-8B96-0EAC01D963FC}" presName="parTx" presStyleLbl="revTx" presStyleIdx="0" presStyleCnt="3">
        <dgm:presLayoutVars>
          <dgm:chMax val="0"/>
          <dgm:chPref val="0"/>
        </dgm:presLayoutVars>
      </dgm:prSet>
      <dgm:spPr/>
    </dgm:pt>
    <dgm:pt modelId="{98221C75-449F-41F2-A306-EAB08065C63F}" type="pres">
      <dgm:prSet presAssocID="{834E245C-3538-45CC-82AB-6183D841347B}" presName="sibTrans" presStyleCnt="0"/>
      <dgm:spPr/>
    </dgm:pt>
    <dgm:pt modelId="{46CA3742-BE22-452B-85AD-0BF83770821E}" type="pres">
      <dgm:prSet presAssocID="{32CF0377-4FB2-412C-B72D-BF7C51712E75}" presName="compNode" presStyleCnt="0"/>
      <dgm:spPr/>
    </dgm:pt>
    <dgm:pt modelId="{1D4E1B5B-D88F-49B6-99BF-C54CDD23587B}" type="pres">
      <dgm:prSet presAssocID="{32CF0377-4FB2-412C-B72D-BF7C51712E75}" presName="bgRect" presStyleLbl="bgShp" presStyleIdx="1" presStyleCnt="3"/>
      <dgm:spPr/>
    </dgm:pt>
    <dgm:pt modelId="{EA9F189E-610C-45DF-B6CC-2158B8832B92}" type="pres">
      <dgm:prSet presAssocID="{32CF0377-4FB2-412C-B72D-BF7C51712E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4BC6D4C0-0BEA-48A6-B23F-78D0C6AB70BB}" type="pres">
      <dgm:prSet presAssocID="{32CF0377-4FB2-412C-B72D-BF7C51712E75}" presName="spaceRect" presStyleCnt="0"/>
      <dgm:spPr/>
    </dgm:pt>
    <dgm:pt modelId="{ED183B91-0051-426B-A017-DFD8403F107A}" type="pres">
      <dgm:prSet presAssocID="{32CF0377-4FB2-412C-B72D-BF7C51712E75}" presName="parTx" presStyleLbl="revTx" presStyleIdx="1" presStyleCnt="3">
        <dgm:presLayoutVars>
          <dgm:chMax val="0"/>
          <dgm:chPref val="0"/>
        </dgm:presLayoutVars>
      </dgm:prSet>
      <dgm:spPr/>
    </dgm:pt>
    <dgm:pt modelId="{A28D712C-2D35-4BA2-977D-620C4F1ECB17}" type="pres">
      <dgm:prSet presAssocID="{8E900ECC-6ED4-4278-9314-BF999F31C2AC}" presName="sibTrans" presStyleCnt="0"/>
      <dgm:spPr/>
    </dgm:pt>
    <dgm:pt modelId="{63561B1D-9830-4271-9B13-7D4416890DD7}" type="pres">
      <dgm:prSet presAssocID="{D3BC1C91-87D5-414B-9070-8BB9A2166C67}" presName="compNode" presStyleCnt="0"/>
      <dgm:spPr/>
    </dgm:pt>
    <dgm:pt modelId="{3E06DADF-8FAA-4BF7-8E88-882069FCAE31}" type="pres">
      <dgm:prSet presAssocID="{D3BC1C91-87D5-414B-9070-8BB9A2166C67}" presName="bgRect" presStyleLbl="bgShp" presStyleIdx="2" presStyleCnt="3"/>
      <dgm:spPr/>
    </dgm:pt>
    <dgm:pt modelId="{1F6F73A9-E63A-4C2C-AB7D-A462E70C7BB8}" type="pres">
      <dgm:prSet presAssocID="{D3BC1C91-87D5-414B-9070-8BB9A2166C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5058D01-61E2-415B-AAE2-5CEF04D42E89}" type="pres">
      <dgm:prSet presAssocID="{D3BC1C91-87D5-414B-9070-8BB9A2166C67}" presName="spaceRect" presStyleCnt="0"/>
      <dgm:spPr/>
    </dgm:pt>
    <dgm:pt modelId="{D3AAA210-2450-44CF-A1A9-09ECF0B55897}" type="pres">
      <dgm:prSet presAssocID="{D3BC1C91-87D5-414B-9070-8BB9A2166C67}" presName="parTx" presStyleLbl="revTx" presStyleIdx="2" presStyleCnt="3">
        <dgm:presLayoutVars>
          <dgm:chMax val="0"/>
          <dgm:chPref val="0"/>
        </dgm:presLayoutVars>
      </dgm:prSet>
      <dgm:spPr/>
    </dgm:pt>
  </dgm:ptLst>
  <dgm:cxnLst>
    <dgm:cxn modelId="{A4816B1E-2AE3-421B-A9B5-062C1D97878C}" srcId="{429B2460-ADC4-44F5-B408-5C703620C85A}" destId="{AADB9A1D-8D90-4A0F-8B96-0EAC01D963FC}" srcOrd="0" destOrd="0" parTransId="{E73F480C-D1BE-4670-AAD8-D19610678D75}" sibTransId="{834E245C-3538-45CC-82AB-6183D841347B}"/>
    <dgm:cxn modelId="{8F02656E-07FC-4133-BF94-B0F842442E26}" srcId="{429B2460-ADC4-44F5-B408-5C703620C85A}" destId="{D3BC1C91-87D5-414B-9070-8BB9A2166C67}" srcOrd="2" destOrd="0" parTransId="{3C0C6C38-AD17-4C8C-A6F8-FFC811B4A7EA}" sibTransId="{FC6C1146-0C00-44F0-9716-C9BB8E7B65CE}"/>
    <dgm:cxn modelId="{0DDF1E90-E7B8-43D6-B59D-0A721F7329AE}" type="presOf" srcId="{AADB9A1D-8D90-4A0F-8B96-0EAC01D963FC}" destId="{B8D2CE81-BD13-4B6A-A5D3-1702E63B17EF}" srcOrd="0" destOrd="0" presId="urn:microsoft.com/office/officeart/2018/2/layout/IconVerticalSolidList"/>
    <dgm:cxn modelId="{5D7D4C92-AA0B-4DE4-A4C8-4BEF1016E29E}" type="presOf" srcId="{32CF0377-4FB2-412C-B72D-BF7C51712E75}" destId="{ED183B91-0051-426B-A017-DFD8403F107A}" srcOrd="0" destOrd="0" presId="urn:microsoft.com/office/officeart/2018/2/layout/IconVerticalSolidList"/>
    <dgm:cxn modelId="{FBC8099C-6EFE-4D3D-BEE3-1A678FA6105F}" type="presOf" srcId="{429B2460-ADC4-44F5-B408-5C703620C85A}" destId="{43750A1C-1C91-4F73-A71F-2F29464386F8}" srcOrd="0" destOrd="0" presId="urn:microsoft.com/office/officeart/2018/2/layout/IconVerticalSolidList"/>
    <dgm:cxn modelId="{D32B7AA3-DBCD-4961-A47F-41399214A3AB}" type="presOf" srcId="{D3BC1C91-87D5-414B-9070-8BB9A2166C67}" destId="{D3AAA210-2450-44CF-A1A9-09ECF0B55897}" srcOrd="0" destOrd="0" presId="urn:microsoft.com/office/officeart/2018/2/layout/IconVerticalSolidList"/>
    <dgm:cxn modelId="{0FBF50AF-9291-4BEC-82D8-369950317CCB}" srcId="{429B2460-ADC4-44F5-B408-5C703620C85A}" destId="{32CF0377-4FB2-412C-B72D-BF7C51712E75}" srcOrd="1" destOrd="0" parTransId="{880E4F95-6DBA-4DC7-ABBE-05B319C0D566}" sibTransId="{8E900ECC-6ED4-4278-9314-BF999F31C2AC}"/>
    <dgm:cxn modelId="{E8B2FBEE-1D6A-41F6-93C7-59ADAA2D16D6}" type="presParOf" srcId="{43750A1C-1C91-4F73-A71F-2F29464386F8}" destId="{19F96104-6FC2-4981-ACAC-25B09C250B59}" srcOrd="0" destOrd="0" presId="urn:microsoft.com/office/officeart/2018/2/layout/IconVerticalSolidList"/>
    <dgm:cxn modelId="{1DE63ACB-8231-46B4-8DBA-8200481F1C80}" type="presParOf" srcId="{19F96104-6FC2-4981-ACAC-25B09C250B59}" destId="{73E729DC-89AF-41D7-BD33-056A7390BBE0}" srcOrd="0" destOrd="0" presId="urn:microsoft.com/office/officeart/2018/2/layout/IconVerticalSolidList"/>
    <dgm:cxn modelId="{3FF8DAD0-43A3-4A19-8752-E6F491F8AA9F}" type="presParOf" srcId="{19F96104-6FC2-4981-ACAC-25B09C250B59}" destId="{3588BB9E-7DD3-4B2C-9D93-3A0D25FCC7D5}" srcOrd="1" destOrd="0" presId="urn:microsoft.com/office/officeart/2018/2/layout/IconVerticalSolidList"/>
    <dgm:cxn modelId="{7E7383E8-A8B1-4B4B-A235-4BD1337D6794}" type="presParOf" srcId="{19F96104-6FC2-4981-ACAC-25B09C250B59}" destId="{1AEB90FD-3995-475A-8787-4733612C430E}" srcOrd="2" destOrd="0" presId="urn:microsoft.com/office/officeart/2018/2/layout/IconVerticalSolidList"/>
    <dgm:cxn modelId="{EC33AB86-2BE5-4CA6-BEE9-07B01311B795}" type="presParOf" srcId="{19F96104-6FC2-4981-ACAC-25B09C250B59}" destId="{B8D2CE81-BD13-4B6A-A5D3-1702E63B17EF}" srcOrd="3" destOrd="0" presId="urn:microsoft.com/office/officeart/2018/2/layout/IconVerticalSolidList"/>
    <dgm:cxn modelId="{9192B862-D834-4DD6-B54B-9630FBF16BC6}" type="presParOf" srcId="{43750A1C-1C91-4F73-A71F-2F29464386F8}" destId="{98221C75-449F-41F2-A306-EAB08065C63F}" srcOrd="1" destOrd="0" presId="urn:microsoft.com/office/officeart/2018/2/layout/IconVerticalSolidList"/>
    <dgm:cxn modelId="{430CBAEC-2A6A-4A88-A999-161D2AF47F70}" type="presParOf" srcId="{43750A1C-1C91-4F73-A71F-2F29464386F8}" destId="{46CA3742-BE22-452B-85AD-0BF83770821E}" srcOrd="2" destOrd="0" presId="urn:microsoft.com/office/officeart/2018/2/layout/IconVerticalSolidList"/>
    <dgm:cxn modelId="{174D4FF8-4B06-43C9-8BA7-9932155F0822}" type="presParOf" srcId="{46CA3742-BE22-452B-85AD-0BF83770821E}" destId="{1D4E1B5B-D88F-49B6-99BF-C54CDD23587B}" srcOrd="0" destOrd="0" presId="urn:microsoft.com/office/officeart/2018/2/layout/IconVerticalSolidList"/>
    <dgm:cxn modelId="{926E2A0A-6024-4025-9D50-DC652C707B10}" type="presParOf" srcId="{46CA3742-BE22-452B-85AD-0BF83770821E}" destId="{EA9F189E-610C-45DF-B6CC-2158B8832B92}" srcOrd="1" destOrd="0" presId="urn:microsoft.com/office/officeart/2018/2/layout/IconVerticalSolidList"/>
    <dgm:cxn modelId="{1B70C1B3-81A5-4CDD-9292-3481FFA9D329}" type="presParOf" srcId="{46CA3742-BE22-452B-85AD-0BF83770821E}" destId="{4BC6D4C0-0BEA-48A6-B23F-78D0C6AB70BB}" srcOrd="2" destOrd="0" presId="urn:microsoft.com/office/officeart/2018/2/layout/IconVerticalSolidList"/>
    <dgm:cxn modelId="{733AB98F-1398-4DB8-B778-2287BD7888C0}" type="presParOf" srcId="{46CA3742-BE22-452B-85AD-0BF83770821E}" destId="{ED183B91-0051-426B-A017-DFD8403F107A}" srcOrd="3" destOrd="0" presId="urn:microsoft.com/office/officeart/2018/2/layout/IconVerticalSolidList"/>
    <dgm:cxn modelId="{28852078-F5A4-4A93-B762-1FB6BB584AA5}" type="presParOf" srcId="{43750A1C-1C91-4F73-A71F-2F29464386F8}" destId="{A28D712C-2D35-4BA2-977D-620C4F1ECB17}" srcOrd="3" destOrd="0" presId="urn:microsoft.com/office/officeart/2018/2/layout/IconVerticalSolidList"/>
    <dgm:cxn modelId="{2C92A4C2-5F0B-471E-B47B-256509596609}" type="presParOf" srcId="{43750A1C-1C91-4F73-A71F-2F29464386F8}" destId="{63561B1D-9830-4271-9B13-7D4416890DD7}" srcOrd="4" destOrd="0" presId="urn:microsoft.com/office/officeart/2018/2/layout/IconVerticalSolidList"/>
    <dgm:cxn modelId="{4D2A7FD3-2052-48ED-98CC-39902065188F}" type="presParOf" srcId="{63561B1D-9830-4271-9B13-7D4416890DD7}" destId="{3E06DADF-8FAA-4BF7-8E88-882069FCAE31}" srcOrd="0" destOrd="0" presId="urn:microsoft.com/office/officeart/2018/2/layout/IconVerticalSolidList"/>
    <dgm:cxn modelId="{46BDC9F3-DC93-458C-90DF-A8428BFE1079}" type="presParOf" srcId="{63561B1D-9830-4271-9B13-7D4416890DD7}" destId="{1F6F73A9-E63A-4C2C-AB7D-A462E70C7BB8}" srcOrd="1" destOrd="0" presId="urn:microsoft.com/office/officeart/2018/2/layout/IconVerticalSolidList"/>
    <dgm:cxn modelId="{4D169122-DFBB-4E37-B7C3-AFC048E88651}" type="presParOf" srcId="{63561B1D-9830-4271-9B13-7D4416890DD7}" destId="{45058D01-61E2-415B-AAE2-5CEF04D42E89}" srcOrd="2" destOrd="0" presId="urn:microsoft.com/office/officeart/2018/2/layout/IconVerticalSolidList"/>
    <dgm:cxn modelId="{8C9AC4E2-B40B-4281-8686-5BA0727303E9}" type="presParOf" srcId="{63561B1D-9830-4271-9B13-7D4416890DD7}" destId="{D3AAA210-2450-44CF-A1A9-09ECF0B558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729DC-89AF-41D7-BD33-056A7390BBE0}">
      <dsp:nvSpPr>
        <dsp:cNvPr id="0" name=""/>
        <dsp:cNvSpPr/>
      </dsp:nvSpPr>
      <dsp:spPr>
        <a:xfrm>
          <a:off x="0" y="695"/>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8BB9E-7DD3-4B2C-9D93-3A0D25FCC7D5}">
      <dsp:nvSpPr>
        <dsp:cNvPr id="0" name=""/>
        <dsp:cNvSpPr/>
      </dsp:nvSpPr>
      <dsp:spPr>
        <a:xfrm>
          <a:off x="492238" y="366823"/>
          <a:ext cx="894979" cy="894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B8D2CE81-BD13-4B6A-A5D3-1702E63B17EF}">
      <dsp:nvSpPr>
        <dsp:cNvPr id="0" name=""/>
        <dsp:cNvSpPr/>
      </dsp:nvSpPr>
      <dsp:spPr>
        <a:xfrm>
          <a:off x="1879455" y="695"/>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kern="1200"/>
            <a:t>Class          -   </a:t>
          </a:r>
          <a:r>
            <a:rPr lang="en-US" sz="2500" b="0" kern="1200"/>
            <a:t>CMPS 4143 Java/Python</a:t>
          </a:r>
          <a:endParaRPr lang="en-US" sz="2500" kern="1200"/>
        </a:p>
      </dsp:txBody>
      <dsp:txXfrm>
        <a:off x="1879455" y="695"/>
        <a:ext cx="4237880" cy="1627234"/>
      </dsp:txXfrm>
    </dsp:sp>
    <dsp:sp modelId="{1D4E1B5B-D88F-49B6-99BF-C54CDD23587B}">
      <dsp:nvSpPr>
        <dsp:cNvPr id="0" name=""/>
        <dsp:cNvSpPr/>
      </dsp:nvSpPr>
      <dsp:spPr>
        <a:xfrm>
          <a:off x="0" y="2034738"/>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F189E-610C-45DF-B6CC-2158B8832B92}">
      <dsp:nvSpPr>
        <dsp:cNvPr id="0" name=""/>
        <dsp:cNvSpPr/>
      </dsp:nvSpPr>
      <dsp:spPr>
        <a:xfrm>
          <a:off x="492238" y="2400866"/>
          <a:ext cx="894979" cy="894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ED183B91-0051-426B-A017-DFD8403F107A}">
      <dsp:nvSpPr>
        <dsp:cNvPr id="0" name=""/>
        <dsp:cNvSpPr/>
      </dsp:nvSpPr>
      <dsp:spPr>
        <a:xfrm>
          <a:off x="1879455" y="2034738"/>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kern="1200"/>
            <a:t>Instructor  -   Dr. Siakat</a:t>
          </a:r>
        </a:p>
      </dsp:txBody>
      <dsp:txXfrm>
        <a:off x="1879455" y="2034738"/>
        <a:ext cx="4237880" cy="1627234"/>
      </dsp:txXfrm>
    </dsp:sp>
    <dsp:sp modelId="{3E06DADF-8FAA-4BF7-8E88-882069FCAE31}">
      <dsp:nvSpPr>
        <dsp:cNvPr id="0" name=""/>
        <dsp:cNvSpPr/>
      </dsp:nvSpPr>
      <dsp:spPr>
        <a:xfrm>
          <a:off x="0" y="4068781"/>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F73A9-E63A-4C2C-AB7D-A462E70C7BB8}">
      <dsp:nvSpPr>
        <dsp:cNvPr id="0" name=""/>
        <dsp:cNvSpPr/>
      </dsp:nvSpPr>
      <dsp:spPr>
        <a:xfrm>
          <a:off x="492238" y="4434909"/>
          <a:ext cx="894979" cy="894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D3AAA210-2450-44CF-A1A9-09ECF0B55897}">
      <dsp:nvSpPr>
        <dsp:cNvPr id="0" name=""/>
        <dsp:cNvSpPr/>
      </dsp:nvSpPr>
      <dsp:spPr>
        <a:xfrm>
          <a:off x="1879455" y="4068781"/>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1111250">
            <a:lnSpc>
              <a:spcPct val="90000"/>
            </a:lnSpc>
            <a:spcBef>
              <a:spcPct val="0"/>
            </a:spcBef>
            <a:spcAft>
              <a:spcPct val="35000"/>
            </a:spcAft>
            <a:buNone/>
          </a:pPr>
          <a:r>
            <a:rPr lang="en-US" sz="2500" b="0" kern="1200"/>
            <a:t>Project      -   Lottery simulation game</a:t>
          </a:r>
          <a:endParaRPr lang="en-US" sz="2500" kern="1200"/>
        </a:p>
      </dsp:txBody>
      <dsp:txXfrm>
        <a:off x="1879455" y="4068781"/>
        <a:ext cx="4237880" cy="16272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7" name="PlaceHolder 2"/>
          <p:cNvSpPr>
            <a:spLocks noGrp="1"/>
          </p:cNvSpPr>
          <p:nvPr>
            <p:ph type="body"/>
          </p:nvPr>
        </p:nvSpPr>
        <p:spPr>
          <a:xfrm>
            <a:off x="1141560" y="2666880"/>
            <a:ext cx="990576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28" name="PlaceHolder 3"/>
          <p:cNvSpPr>
            <a:spLocks noGrp="1"/>
          </p:cNvSpPr>
          <p:nvPr>
            <p:ph type="body"/>
          </p:nvPr>
        </p:nvSpPr>
        <p:spPr>
          <a:xfrm>
            <a:off x="1141560" y="4298400"/>
            <a:ext cx="990576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0"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1"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2"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3" name="PlaceHolder 5"/>
          <p:cNvSpPr>
            <a:spLocks noGrp="1"/>
          </p:cNvSpPr>
          <p:nvPr>
            <p:ph type="body"/>
          </p:nvPr>
        </p:nvSpPr>
        <p:spPr>
          <a:xfrm>
            <a:off x="6217200" y="429840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5" name="PlaceHolder 2"/>
          <p:cNvSpPr>
            <a:spLocks noGrp="1"/>
          </p:cNvSpPr>
          <p:nvPr>
            <p:ph type="body"/>
          </p:nvPr>
        </p:nvSpPr>
        <p:spPr>
          <a:xfrm>
            <a:off x="1141560" y="266688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6" name="PlaceHolder 3"/>
          <p:cNvSpPr>
            <a:spLocks noGrp="1"/>
          </p:cNvSpPr>
          <p:nvPr>
            <p:ph type="body"/>
          </p:nvPr>
        </p:nvSpPr>
        <p:spPr>
          <a:xfrm>
            <a:off x="4490640" y="266688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7" name="PlaceHolder 4"/>
          <p:cNvSpPr>
            <a:spLocks noGrp="1"/>
          </p:cNvSpPr>
          <p:nvPr>
            <p:ph type="body"/>
          </p:nvPr>
        </p:nvSpPr>
        <p:spPr>
          <a:xfrm>
            <a:off x="7839720" y="266688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8" name="PlaceHolder 5"/>
          <p:cNvSpPr>
            <a:spLocks noGrp="1"/>
          </p:cNvSpPr>
          <p:nvPr>
            <p:ph type="body"/>
          </p:nvPr>
        </p:nvSpPr>
        <p:spPr>
          <a:xfrm>
            <a:off x="1141560" y="429840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39" name="PlaceHolder 6"/>
          <p:cNvSpPr>
            <a:spLocks noGrp="1"/>
          </p:cNvSpPr>
          <p:nvPr>
            <p:ph type="body"/>
          </p:nvPr>
        </p:nvSpPr>
        <p:spPr>
          <a:xfrm>
            <a:off x="4490640" y="429840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40" name="PlaceHolder 7"/>
          <p:cNvSpPr>
            <a:spLocks noGrp="1"/>
          </p:cNvSpPr>
          <p:nvPr>
            <p:ph type="body"/>
          </p:nvPr>
        </p:nvSpPr>
        <p:spPr>
          <a:xfrm>
            <a:off x="7839720" y="4298400"/>
            <a:ext cx="318924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379921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936682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1067862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693821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8" name="Footer Placeholder 7"/>
          <p:cNvSpPr>
            <a:spLocks noGrp="1"/>
          </p:cNvSpPr>
          <p:nvPr>
            <p:ph type="ftr" sz="quarter" idx="11"/>
          </p:nvPr>
        </p:nvSpPr>
        <p:spPr/>
        <p:txBody>
          <a:bodyPr/>
          <a:lstStyle/>
          <a:p>
            <a:endParaRPr lang="en-US" sz="2400" b="0" strike="noStrike" spc="-1">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04073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9F7B5A-99BA-418E-BA9A-21F7A4CD87E6}"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AAF5C-F954-4E24-834A-C13C8DADBB7B}" type="slidenum">
              <a:rPr lang="en-US" smtClean="0"/>
              <a:t>‹#›</a:t>
            </a:fld>
            <a:endParaRPr lang="en-US"/>
          </a:p>
        </p:txBody>
      </p:sp>
    </p:spTree>
    <p:extLst>
      <p:ext uri="{BB962C8B-B14F-4D97-AF65-F5344CB8AC3E}">
        <p14:creationId xmlns:p14="http://schemas.microsoft.com/office/powerpoint/2010/main" val="3990725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3" name="Footer Placeholder 2"/>
          <p:cNvSpPr>
            <a:spLocks noGrp="1"/>
          </p:cNvSpPr>
          <p:nvPr>
            <p:ph type="ftr" sz="quarter" idx="11"/>
          </p:nvPr>
        </p:nvSpPr>
        <p:spPr/>
        <p:txBody>
          <a:bodyPr/>
          <a:lstStyle/>
          <a:p>
            <a:endParaRPr lang="en-US" sz="2400" b="0" strike="noStrike" spc="-1">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89658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 name="PlaceHolder 2"/>
          <p:cNvSpPr>
            <a:spLocks noGrp="1"/>
          </p:cNvSpPr>
          <p:nvPr>
            <p:ph type="subTitle"/>
          </p:nvPr>
        </p:nvSpPr>
        <p:spPr>
          <a:xfrm>
            <a:off x="1141560" y="2666880"/>
            <a:ext cx="9905760" cy="312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992094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25324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603646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lnSpc>
                <a:spcPct val="100000"/>
              </a:lnSpc>
            </a:pPr>
            <a:fld id="{17B6D2AE-7011-4AC1-91E2-C5D95A4D856A}"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30A3E23-EB42-4558-8357-9265853C1FFB}"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270342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8" name="PlaceHolder 2"/>
          <p:cNvSpPr>
            <a:spLocks noGrp="1"/>
          </p:cNvSpPr>
          <p:nvPr>
            <p:ph type="body"/>
          </p:nvPr>
        </p:nvSpPr>
        <p:spPr>
          <a:xfrm>
            <a:off x="1141560" y="2666880"/>
            <a:ext cx="9905760" cy="312372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0"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11"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1560" y="609480"/>
            <a:ext cx="9905760" cy="88308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5"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16"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17"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9"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20"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21" name="PlaceHolder 4"/>
          <p:cNvSpPr>
            <a:spLocks noGrp="1"/>
          </p:cNvSpPr>
          <p:nvPr>
            <p:ph type="body"/>
          </p:nvPr>
        </p:nvSpPr>
        <p:spPr>
          <a:xfrm>
            <a:off x="6217200" y="429840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3"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24"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
        <p:nvSpPr>
          <p:cNvPr id="25" name="PlaceHolder 4"/>
          <p:cNvSpPr>
            <a:spLocks noGrp="1"/>
          </p:cNvSpPr>
          <p:nvPr>
            <p:ph type="body"/>
          </p:nvPr>
        </p:nvSpPr>
        <p:spPr>
          <a:xfrm>
            <a:off x="1141560" y="4298400"/>
            <a:ext cx="9905760" cy="1489680"/>
          </a:xfrm>
          <a:prstGeom prst="rect">
            <a:avLst/>
          </a:prstGeom>
        </p:spPr>
        <p:txBody>
          <a:bodyPr lIns="0" tIns="0" rIns="0" bIns="0">
            <a:normAutofit/>
          </a:bodyPr>
          <a:lstStyle/>
          <a:p>
            <a:endParaRPr lang="en-US" sz="2000" b="0" strike="noStrike" cap="small" spc="-1">
              <a:solidFill>
                <a:srgbClr val="FFFFF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751040" y="609480"/>
            <a:ext cx="8676000" cy="3200040"/>
          </a:xfrm>
          <a:prstGeom prst="rect">
            <a:avLst/>
          </a:prstGeom>
        </p:spPr>
        <p:txBody>
          <a:bodyPr anchor="b">
            <a:normAutofit/>
          </a:bodyPr>
          <a:lstStyle/>
          <a:p>
            <a:pPr algn="ctr">
              <a:lnSpc>
                <a:spcPct val="100000"/>
              </a:lnSpc>
            </a:pPr>
            <a:r>
              <a:rPr lang="en-US" sz="4800" b="0" strike="noStrike" cap="all" spc="-1">
                <a:solidFill>
                  <a:srgbClr val="FFFFFF"/>
                </a:solidFill>
                <a:latin typeface="Century Gothic"/>
              </a:rPr>
              <a:t>Click to edit Master title style</a:t>
            </a:r>
            <a:endParaRPr lang="en-US" sz="4800" b="0" strike="noStrike" spc="-1">
              <a:solidFill>
                <a:srgbClr val="FFFFFF"/>
              </a:solidFill>
              <a:latin typeface="Century Gothic"/>
            </a:endParaRPr>
          </a:p>
        </p:txBody>
      </p:sp>
      <p:sp>
        <p:nvSpPr>
          <p:cNvPr id="6" name="PlaceHolder 2"/>
          <p:cNvSpPr>
            <a:spLocks noGrp="1"/>
          </p:cNvSpPr>
          <p:nvPr>
            <p:ph type="dt"/>
          </p:nvPr>
        </p:nvSpPr>
        <p:spPr>
          <a:xfrm>
            <a:off x="8837640" y="5883120"/>
            <a:ext cx="1599840" cy="364680"/>
          </a:xfrm>
          <a:prstGeom prst="rect">
            <a:avLst/>
          </a:prstGeom>
        </p:spPr>
        <p:txBody>
          <a:bodyPr anchor="ctr">
            <a:noAutofit/>
          </a:bodyPr>
          <a:lstStyle/>
          <a:p>
            <a:pPr algn="r">
              <a:lnSpc>
                <a:spcPct val="100000"/>
              </a:lnSpc>
            </a:pPr>
            <a:fld id="{72701DB7-147D-462A-9428-70C5C426C7D3}" type="datetime">
              <a:rPr lang="en-US" sz="900" b="1" strike="noStrike" spc="-1">
                <a:solidFill>
                  <a:srgbClr val="BFBFBF"/>
                </a:solidFill>
                <a:latin typeface="Century Gothic"/>
              </a:rPr>
              <a:t>11/28/2021</a:t>
            </a:fld>
            <a:endParaRPr lang="en-US" sz="900" b="0" strike="noStrike" spc="-1">
              <a:latin typeface="Times New Roman"/>
            </a:endParaRPr>
          </a:p>
        </p:txBody>
      </p:sp>
      <p:sp>
        <p:nvSpPr>
          <p:cNvPr id="2" name="PlaceHolder 3"/>
          <p:cNvSpPr>
            <a:spLocks noGrp="1"/>
          </p:cNvSpPr>
          <p:nvPr>
            <p:ph type="ftr"/>
          </p:nvPr>
        </p:nvSpPr>
        <p:spPr>
          <a:xfrm>
            <a:off x="1141560" y="5883120"/>
            <a:ext cx="7543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10514160" y="5883120"/>
            <a:ext cx="550800" cy="364680"/>
          </a:xfrm>
          <a:prstGeom prst="rect">
            <a:avLst/>
          </a:prstGeom>
        </p:spPr>
        <p:txBody>
          <a:bodyPr anchor="ctr">
            <a:noAutofit/>
          </a:bodyPr>
          <a:lstStyle/>
          <a:p>
            <a:pPr algn="r">
              <a:lnSpc>
                <a:spcPct val="100000"/>
              </a:lnSpc>
            </a:pPr>
            <a:fld id="{DB707B5D-3425-4F9F-8AD4-2559896E482F}" type="slidenum">
              <a:rPr lang="en-US" sz="900" b="1" strike="noStrike" spc="-1">
                <a:solidFill>
                  <a:srgbClr val="BFBFBF"/>
                </a:solidFill>
                <a:latin typeface="Century Gothic"/>
              </a:rPr>
              <a:t>‹#›</a:t>
            </a:fld>
            <a:endParaRPr lang="en-US" sz="9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000" b="0" strike="noStrike" cap="small"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US" sz="1600" b="0" strike="noStrike" cap="small"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US" sz="1400" b="0" strike="noStrike" cap="small"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US" sz="1400" b="0" strike="noStrike" cap="small"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US" sz="2000" b="0" strike="noStrike" cap="small"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US" sz="2000" b="0" strike="noStrike" cap="small"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US" sz="2000" b="0" strike="noStrike" cap="small"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lnSpc>
                <a:spcPct val="100000"/>
              </a:lnSpc>
            </a:pPr>
            <a:fld id="{72701DB7-147D-462A-9428-70C5C426C7D3}" type="datetime">
              <a:rPr lang="en-US" sz="900" b="1" strike="noStrike" spc="-1" smtClean="0">
                <a:solidFill>
                  <a:srgbClr val="BFBFBF"/>
                </a:solidFill>
                <a:latin typeface="Century Gothic"/>
              </a:rPr>
              <a:t>11/28/2021</a:t>
            </a:fld>
            <a:endParaRPr lang="en-US" sz="900" b="0" strike="noStrike" spc="-1">
              <a:latin typeface="Times New Roman"/>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2400" b="0" strike="noStrike" spc="-1">
              <a:latin typeface="Times New Roman"/>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lnSpc>
                <a:spcPct val="100000"/>
              </a:lnSpc>
            </a:pPr>
            <a:fld id="{DB707B5D-3425-4F9F-8AD4-2559896E482F}" type="slidenum">
              <a:rPr lang="en-US" sz="900" b="1" strike="noStrike" spc="-1" smtClean="0">
                <a:solidFill>
                  <a:srgbClr val="BFBFBF"/>
                </a:solidFill>
                <a:latin typeface="Century Gothic"/>
              </a:rPr>
              <a:t>‹#›</a:t>
            </a:fld>
            <a:endParaRPr lang="en-US" sz="900" b="0" strike="noStrike" spc="-1">
              <a:latin typeface="Times New Roman"/>
            </a:endParaRPr>
          </a:p>
        </p:txBody>
      </p:sp>
    </p:spTree>
    <p:extLst>
      <p:ext uri="{BB962C8B-B14F-4D97-AF65-F5344CB8AC3E}">
        <p14:creationId xmlns:p14="http://schemas.microsoft.com/office/powerpoint/2010/main" val="38246154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replit.com/@ethancoyle71/LotterProgramCMPS4143#main.py" TargetMode="External"/><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p:cNvSpPr txBox="1"/>
          <p:nvPr/>
        </p:nvSpPr>
        <p:spPr>
          <a:xfrm>
            <a:off x="594360" y="1209086"/>
            <a:ext cx="3876848" cy="4064925"/>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4600" b="0" u="sng" strike="noStrike" kern="1200" cap="all" spc="-1" dirty="0">
                <a:solidFill>
                  <a:schemeClr val="tx1"/>
                </a:solidFill>
                <a:latin typeface="+mj-lt"/>
                <a:ea typeface="+mj-ea"/>
                <a:cs typeface="+mj-cs"/>
              </a:rPr>
              <a:t>Author 1 </a:t>
            </a:r>
            <a:r>
              <a:rPr lang="en-US" sz="4600" b="0" strike="noStrike" kern="1200" cap="all" spc="-1" dirty="0">
                <a:solidFill>
                  <a:schemeClr val="tx1"/>
                </a:solidFill>
                <a:latin typeface="+mj-lt"/>
                <a:ea typeface="+mj-ea"/>
                <a:cs typeface="+mj-cs"/>
              </a:rPr>
              <a:t>Ethan Coyle</a:t>
            </a:r>
          </a:p>
          <a:p>
            <a:pPr>
              <a:lnSpc>
                <a:spcPct val="90000"/>
              </a:lnSpc>
              <a:spcBef>
                <a:spcPct val="0"/>
              </a:spcBef>
              <a:spcAft>
                <a:spcPts val="600"/>
              </a:spcAft>
            </a:pPr>
            <a:br>
              <a:rPr lang="en-US" sz="4600" kern="1200" dirty="0">
                <a:solidFill>
                  <a:schemeClr val="tx1"/>
                </a:solidFill>
                <a:latin typeface="+mj-lt"/>
                <a:ea typeface="+mj-ea"/>
                <a:cs typeface="+mj-cs"/>
              </a:rPr>
            </a:br>
            <a:r>
              <a:rPr lang="en-US" sz="4600" u="sng" kern="1200" cap="all" spc="-1" dirty="0">
                <a:solidFill>
                  <a:schemeClr val="tx1"/>
                </a:solidFill>
                <a:latin typeface="+mj-lt"/>
                <a:ea typeface="+mj-ea"/>
                <a:cs typeface="+mj-cs"/>
              </a:rPr>
              <a:t>author 2 </a:t>
            </a:r>
            <a:r>
              <a:rPr lang="en-US" sz="4600" kern="1200" cap="all" spc="-1" dirty="0">
                <a:solidFill>
                  <a:schemeClr val="tx1"/>
                </a:solidFill>
                <a:latin typeface="+mj-lt"/>
                <a:ea typeface="+mj-ea"/>
                <a:cs typeface="+mj-cs"/>
              </a:rPr>
              <a:t>J</a:t>
            </a:r>
            <a:r>
              <a:rPr lang="en-US" sz="4600" b="0" strike="noStrike" kern="1200" cap="all" spc="-1" dirty="0">
                <a:solidFill>
                  <a:schemeClr val="tx1"/>
                </a:solidFill>
                <a:latin typeface="+mj-lt"/>
                <a:ea typeface="+mj-ea"/>
                <a:cs typeface="+mj-cs"/>
              </a:rPr>
              <a:t>onathan </a:t>
            </a:r>
            <a:r>
              <a:rPr lang="en-US" sz="4600" b="0" strike="noStrike" kern="1200" cap="all" spc="-1" dirty="0" err="1">
                <a:solidFill>
                  <a:schemeClr val="tx1"/>
                </a:solidFill>
                <a:latin typeface="+mj-lt"/>
                <a:ea typeface="+mj-ea"/>
                <a:cs typeface="+mj-cs"/>
              </a:rPr>
              <a:t>hogan</a:t>
            </a:r>
            <a:endParaRPr lang="en-US" sz="4600" b="0" strike="noStrike" kern="1200" spc="-1" dirty="0">
              <a:solidFill>
                <a:schemeClr val="tx1"/>
              </a:solidFill>
              <a:latin typeface="+mj-lt"/>
              <a:ea typeface="+mj-ea"/>
              <a:cs typeface="+mj-cs"/>
            </a:endParaRPr>
          </a:p>
        </p:txBody>
      </p:sp>
      <p:grpSp>
        <p:nvGrpSpPr>
          <p:cNvPr id="93" name="Group 9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9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5" name="Subtitle 2">
            <a:extLst>
              <a:ext uri="{FF2B5EF4-FFF2-40B4-BE49-F238E27FC236}">
                <a16:creationId xmlns:a16="http://schemas.microsoft.com/office/drawing/2014/main" id="{0CED0BD7-10A6-4224-B0B6-66BBB89BA0B0}"/>
              </a:ext>
            </a:extLst>
          </p:cNvPr>
          <p:cNvGraphicFramePr/>
          <p:nvPr>
            <p:extLst>
              <p:ext uri="{D42A27DB-BD31-4B8C-83A1-F6EECF244321}">
                <p14:modId xmlns:p14="http://schemas.microsoft.com/office/powerpoint/2010/main" val="2576977595"/>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8"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9" name="Rectangle 9"/>
          <p:cNvSpPr/>
          <p:nvPr/>
        </p:nvSpPr>
        <p:spPr>
          <a:xfrm>
            <a:off x="0" y="0"/>
            <a:ext cx="12191760" cy="6857640"/>
          </a:xfrm>
          <a:prstGeom prst="rect">
            <a:avLst/>
          </a:prstGeom>
          <a:gradFill rotWithShape="0">
            <a:gsLst>
              <a:gs pos="0">
                <a:srgbClr val="A8B1BC">
                  <a:alpha val="30196"/>
                </a:srgbClr>
              </a:gs>
              <a:gs pos="100000">
                <a:srgbClr val="363D46">
                  <a:alpha val="10196"/>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10" name="Content Placeholder 2"/>
          <p:cNvSpPr txBox="1"/>
          <p:nvPr/>
        </p:nvSpPr>
        <p:spPr>
          <a:xfrm>
            <a:off x="643320" y="995400"/>
            <a:ext cx="4353480" cy="4795200"/>
          </a:xfrm>
          <a:prstGeom prst="rect">
            <a:avLst/>
          </a:prstGeom>
          <a:noFill/>
          <a:ln w="0">
            <a:noFill/>
          </a:ln>
        </p:spPr>
        <p:txBody>
          <a:bodyPr anchor="ctr">
            <a:noAutofit/>
          </a:bodyPr>
          <a:lstStyle/>
          <a:p>
            <a:pPr marL="285840" indent="-285480">
              <a:lnSpc>
                <a:spcPct val="90000"/>
              </a:lnSpc>
              <a:spcBef>
                <a:spcPts val="300"/>
              </a:spcBef>
              <a:spcAft>
                <a:spcPts val="601"/>
              </a:spcAft>
              <a:buClr>
                <a:srgbClr val="FFFFFF"/>
              </a:buClr>
              <a:buFont typeface="Arial"/>
              <a:buChar char="•"/>
            </a:pPr>
            <a:r>
              <a:rPr lang="en-US" sz="1600" b="1" strike="noStrike" cap="small" spc="-1" dirty="0">
                <a:latin typeface="Times New Roman" panose="02020603050405020304" pitchFamily="18" charset="0"/>
                <a:cs typeface="Times New Roman" panose="02020603050405020304" pitchFamily="18" charset="0"/>
              </a:rPr>
              <a:t>There were a few challenges that we expected to face when approaching this program</a:t>
            </a:r>
          </a:p>
          <a:p>
            <a:pPr marL="743040" lvl="1" indent="-285480">
              <a:lnSpc>
                <a:spcPct val="90000"/>
              </a:lnSpc>
              <a:spcBef>
                <a:spcPts val="300"/>
              </a:spcBef>
              <a:spcAft>
                <a:spcPts val="601"/>
              </a:spcAft>
              <a:buClr>
                <a:srgbClr val="FFFFFF"/>
              </a:buClr>
              <a:buFont typeface="Arial"/>
              <a:buChar char="•"/>
            </a:pPr>
            <a:r>
              <a:rPr lang="en-US" sz="1600" b="1" strike="noStrike" cap="small" spc="-1" dirty="0">
                <a:latin typeface="Times New Roman" panose="02020603050405020304" pitchFamily="18" charset="0"/>
                <a:cs typeface="Times New Roman" panose="02020603050405020304" pitchFamily="18" charset="0"/>
              </a:rPr>
              <a:t>We expected that working with the graphical user interface would likely cause issues due to the fact that neither one of us had ever experienced working with a GUI interface before so it was new ground to both of us</a:t>
            </a:r>
          </a:p>
          <a:p>
            <a:pPr marL="743040" lvl="1" indent="-285480">
              <a:lnSpc>
                <a:spcPct val="90000"/>
              </a:lnSpc>
              <a:spcBef>
                <a:spcPts val="300"/>
              </a:spcBef>
              <a:spcAft>
                <a:spcPts val="601"/>
              </a:spcAft>
              <a:buClr>
                <a:srgbClr val="FFFFFF"/>
              </a:buClr>
              <a:buFont typeface="Arial"/>
              <a:buChar char="•"/>
            </a:pPr>
            <a:r>
              <a:rPr lang="en-US" sz="1600" b="1" strike="noStrike" cap="small" spc="-1" dirty="0">
                <a:latin typeface="Times New Roman" panose="02020603050405020304" pitchFamily="18" charset="0"/>
                <a:cs typeface="Times New Roman" panose="02020603050405020304" pitchFamily="18" charset="0"/>
              </a:rPr>
              <a:t>Another challenge we expected to face was the fact that having the random number generator might pose a challenge due to the unforeseen events working in python and </a:t>
            </a:r>
            <a:r>
              <a:rPr lang="en-US" sz="1600" b="1" strike="noStrike" cap="small" spc="-1" dirty="0" err="1">
                <a:latin typeface="Times New Roman" panose="02020603050405020304" pitchFamily="18" charset="0"/>
                <a:cs typeface="Times New Roman" panose="02020603050405020304" pitchFamily="18" charset="0"/>
              </a:rPr>
              <a:t>tkinter</a:t>
            </a:r>
            <a:r>
              <a:rPr lang="en-US" sz="1600" b="1" strike="noStrike" cap="small" spc="-1" dirty="0">
                <a:latin typeface="Times New Roman" panose="02020603050405020304" pitchFamily="18" charset="0"/>
                <a:cs typeface="Times New Roman" panose="02020603050405020304" pitchFamily="18" charset="0"/>
              </a:rPr>
              <a:t> interface.</a:t>
            </a:r>
          </a:p>
          <a:p>
            <a:pPr marL="743040" lvl="1" indent="-285480">
              <a:lnSpc>
                <a:spcPct val="90000"/>
              </a:lnSpc>
              <a:spcBef>
                <a:spcPts val="300"/>
              </a:spcBef>
              <a:spcAft>
                <a:spcPts val="601"/>
              </a:spcAft>
              <a:buClr>
                <a:srgbClr val="FFFFFF"/>
              </a:buClr>
              <a:buFont typeface="Arial"/>
              <a:buChar char="•"/>
            </a:pPr>
            <a:r>
              <a:rPr lang="en-US" sz="1600" b="1" strike="noStrike" cap="small" spc="-1" dirty="0">
                <a:latin typeface="Times New Roman" panose="02020603050405020304" pitchFamily="18" charset="0"/>
                <a:cs typeface="Times New Roman" panose="02020603050405020304" pitchFamily="18" charset="0"/>
              </a:rPr>
              <a:t>Lastly we expected to run into issues in creating a true to life simulation that the user can experience and see how a real life situation would truly be modelled</a:t>
            </a:r>
          </a:p>
        </p:txBody>
      </p:sp>
      <p:sp>
        <p:nvSpPr>
          <p:cNvPr id="111" name="Freeform: Shape 11"/>
          <p:cNvSpPr/>
          <p:nvPr/>
        </p:nvSpPr>
        <p:spPr>
          <a:xfrm rot="10800000">
            <a:off x="5319360" y="0"/>
            <a:ext cx="6872760" cy="6857640"/>
          </a:xfrm>
          <a:custGeom>
            <a:avLst/>
            <a:gdLst/>
            <a:ahLst/>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blipFill rotWithShape="0">
            <a:blip r:embed="rId2"/>
            <a:srcRect/>
            <a:stretch/>
          </a:blipFill>
          <a:ln w="44450" cap="rnd">
            <a:solidFill>
              <a:srgbClr val="363D46">
                <a:alpha val="65000"/>
              </a:srgbClr>
            </a:solidFill>
            <a:round/>
          </a:ln>
          <a:effectLst>
            <a:outerShdw blurRad="50760" dist="25560" dir="10800000" algn="r"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12" name="Title 1"/>
          <p:cNvSpPr txBox="1"/>
          <p:nvPr/>
        </p:nvSpPr>
        <p:spPr>
          <a:xfrm>
            <a:off x="6322680" y="995400"/>
            <a:ext cx="5206680" cy="4795200"/>
          </a:xfrm>
          <a:prstGeom prst="rect">
            <a:avLst/>
          </a:prstGeom>
          <a:noFill/>
          <a:ln w="0">
            <a:noFill/>
          </a:ln>
        </p:spPr>
        <p:txBody>
          <a:bodyPr anchor="ctr">
            <a:normAutofit/>
          </a:bodyPr>
          <a:lstStyle/>
          <a:p>
            <a:pPr>
              <a:lnSpc>
                <a:spcPct val="100000"/>
              </a:lnSpc>
            </a:pPr>
            <a:r>
              <a:rPr lang="en-US" sz="5400" b="0" strike="noStrike" cap="all" spc="-1">
                <a:solidFill>
                  <a:srgbClr val="FFFFFF"/>
                </a:solidFill>
                <a:latin typeface="Century Gothic"/>
              </a:rPr>
              <a:t>What challenges we expected to face</a:t>
            </a:r>
            <a:endParaRPr lang="en-US" sz="5400" b="0" strike="noStrike" spc="-1">
              <a:solidFill>
                <a:srgbClr val="FFFFFF"/>
              </a:solidFill>
              <a:latin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DBDBD"/>
            </a:gs>
          </a:gsLst>
          <a:lin ang="5400000"/>
        </a:gradFill>
        <a:effectLst/>
      </p:bgPr>
    </p:bg>
    <p:spTree>
      <p:nvGrpSpPr>
        <p:cNvPr id="1" name=""/>
        <p:cNvGrpSpPr/>
        <p:nvPr/>
      </p:nvGrpSpPr>
      <p:grpSpPr>
        <a:xfrm>
          <a:off x="0" y="0"/>
          <a:ext cx="0" cy="0"/>
          <a:chOff x="0" y="0"/>
          <a:chExt cx="0" cy="0"/>
        </a:xfrm>
      </p:grpSpPr>
      <p:sp>
        <p:nvSpPr>
          <p:cNvPr id="113" name="Rectangle 7"/>
          <p:cNvSpPr/>
          <p:nvPr/>
        </p:nvSpPr>
        <p:spPr>
          <a:xfrm>
            <a:off x="0" y="0"/>
            <a:ext cx="12191760" cy="6857640"/>
          </a:xfrm>
          <a:prstGeom prst="rect">
            <a:avLst/>
          </a:prstGeom>
          <a:gradFill rotWithShape="0">
            <a:gsLst>
              <a:gs pos="0">
                <a:srgbClr val="FFFFFF"/>
              </a:gs>
              <a:gs pos="100000">
                <a:srgbClr val="BDBDBD"/>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14" name="Freeform: Shape 9"/>
          <p:cNvSpPr/>
          <p:nvPr/>
        </p:nvSpPr>
        <p:spPr>
          <a:xfrm>
            <a:off x="0" y="0"/>
            <a:ext cx="12191760" cy="2270520"/>
          </a:xfrm>
          <a:custGeom>
            <a:avLst/>
            <a:gdLst/>
            <a:ahLst/>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0">
            <a:blip r:embed="rId2"/>
            <a:srcRect/>
            <a:stretch/>
          </a:blipFill>
          <a:ln w="44450" cap="rnd">
            <a:solidFill>
              <a:srgbClr val="EBEBEB">
                <a:alpha val="65000"/>
              </a:srgbClr>
            </a:solidFill>
            <a:round/>
          </a:ln>
          <a:effectLst>
            <a:outerShdw blurRad="50760" dist="38160" dir="5400000" algn="t" rotWithShape="0">
              <a:srgbClr val="000000">
                <a:alpha val="50000"/>
              </a:srgbClr>
            </a:outerShdw>
          </a:effectLst>
        </p:spPr>
        <p:style>
          <a:lnRef idx="2">
            <a:schemeClr val="accent1">
              <a:shade val="50000"/>
            </a:schemeClr>
          </a:lnRef>
          <a:fillRef idx="1003">
            <a:schemeClr val="dk1"/>
          </a:fillRef>
          <a:effectRef idx="0">
            <a:schemeClr val="accent1"/>
          </a:effectRef>
          <a:fontRef idx="minor"/>
        </p:style>
      </p:sp>
      <p:sp>
        <p:nvSpPr>
          <p:cNvPr id="115" name="Title 1"/>
          <p:cNvSpPr txBox="1"/>
          <p:nvPr/>
        </p:nvSpPr>
        <p:spPr>
          <a:xfrm>
            <a:off x="1141560" y="609480"/>
            <a:ext cx="9905760" cy="1065240"/>
          </a:xfrm>
          <a:prstGeom prst="rect">
            <a:avLst/>
          </a:prstGeom>
          <a:noFill/>
          <a:ln w="0">
            <a:noFill/>
          </a:ln>
        </p:spPr>
        <p:txBody>
          <a:bodyPr anchor="ctr">
            <a:normAutofit/>
          </a:bodyPr>
          <a:lstStyle/>
          <a:p>
            <a:pPr algn="ctr">
              <a:lnSpc>
                <a:spcPct val="100000"/>
              </a:lnSpc>
            </a:pPr>
            <a:r>
              <a:rPr lang="en-US" sz="3200" b="0" strike="noStrike" cap="all" spc="-1">
                <a:solidFill>
                  <a:srgbClr val="BFBFBF"/>
                </a:solidFill>
                <a:latin typeface="Century Gothic"/>
              </a:rPr>
              <a:t>Challenges that we experienced</a:t>
            </a:r>
            <a:endParaRPr lang="en-US" sz="3200" b="0" strike="noStrike" spc="-1">
              <a:solidFill>
                <a:srgbClr val="FFFFFF"/>
              </a:solidFill>
              <a:latin typeface="Century Gothic"/>
            </a:endParaRPr>
          </a:p>
        </p:txBody>
      </p:sp>
      <p:sp>
        <p:nvSpPr>
          <p:cNvPr id="116" name="Content Placeholder 2"/>
          <p:cNvSpPr txBox="1"/>
          <p:nvPr/>
        </p:nvSpPr>
        <p:spPr>
          <a:xfrm>
            <a:off x="1141560" y="2666880"/>
            <a:ext cx="9905760" cy="3123720"/>
          </a:xfrm>
          <a:prstGeom prst="rect">
            <a:avLst/>
          </a:prstGeom>
          <a:noFill/>
          <a:ln w="0">
            <a:noFill/>
          </a:ln>
        </p:spPr>
        <p:txBody>
          <a:bodyPr anchor="ctr">
            <a:noAutofit/>
          </a:bodyPr>
          <a:lstStyle/>
          <a:p>
            <a:pPr marL="285840" indent="-285480">
              <a:lnSpc>
                <a:spcPct val="90000"/>
              </a:lnSpc>
              <a:spcBef>
                <a:spcPts val="281"/>
              </a:spcBef>
              <a:spcAft>
                <a:spcPts val="601"/>
              </a:spcAft>
              <a:buClr>
                <a:srgbClr val="000000"/>
              </a:buClr>
              <a:buFont typeface="Arial"/>
              <a:buChar char="•"/>
            </a:pPr>
            <a:r>
              <a:rPr lang="en-US" sz="1600" b="1" strike="noStrike" cap="small" spc="-1" dirty="0">
                <a:solidFill>
                  <a:srgbClr val="000000"/>
                </a:solidFill>
                <a:latin typeface="Century Gothic"/>
              </a:rPr>
              <a:t>True to our proposal, our biggest issue overall was dealing with </a:t>
            </a:r>
            <a:r>
              <a:rPr lang="en-US" sz="1600" b="1" strike="noStrike" cap="small" spc="-1" dirty="0" err="1">
                <a:solidFill>
                  <a:srgbClr val="000000"/>
                </a:solidFill>
                <a:latin typeface="Century Gothic"/>
              </a:rPr>
              <a:t>tkinter</a:t>
            </a:r>
            <a:r>
              <a:rPr lang="en-US" sz="1600" b="1" strike="noStrike" cap="small" spc="-1" dirty="0">
                <a:solidFill>
                  <a:srgbClr val="000000"/>
                </a:solidFill>
                <a:latin typeface="Century Gothic"/>
              </a:rPr>
              <a:t> GUI.</a:t>
            </a:r>
            <a:endParaRPr lang="en-US" sz="1600" b="1" strike="noStrike" cap="small" spc="-1" dirty="0">
              <a:solidFill>
                <a:srgbClr val="FFFFFF"/>
              </a:solidFill>
              <a:latin typeface="Century Gothic"/>
            </a:endParaRPr>
          </a:p>
          <a:p>
            <a:pPr marL="743040" lvl="1" indent="-285480">
              <a:lnSpc>
                <a:spcPct val="90000"/>
              </a:lnSpc>
              <a:spcBef>
                <a:spcPts val="281"/>
              </a:spcBef>
              <a:spcAft>
                <a:spcPts val="601"/>
              </a:spcAft>
              <a:buClr>
                <a:srgbClr val="000000"/>
              </a:buClr>
              <a:buFont typeface="Arial"/>
              <a:buChar char="•"/>
            </a:pPr>
            <a:r>
              <a:rPr lang="en-US" sz="1600" b="1" strike="noStrike" cap="small" spc="-1" dirty="0">
                <a:solidFill>
                  <a:srgbClr val="000000"/>
                </a:solidFill>
                <a:latin typeface="Century Gothic"/>
              </a:rPr>
              <a:t>We experienced a lot of difficulties with this graphical user interface. The first issue we had was creating the labels and buttons. While this was practically new to us, learning the labels and </a:t>
            </a:r>
            <a:r>
              <a:rPr lang="en-US" sz="1600" b="1" strike="noStrike" cap="small" spc="-1" dirty="0" err="1">
                <a:solidFill>
                  <a:srgbClr val="000000"/>
                </a:solidFill>
                <a:latin typeface="Century Gothic"/>
              </a:rPr>
              <a:t>tkinter</a:t>
            </a:r>
            <a:r>
              <a:rPr lang="en-US" sz="1600" b="1" strike="noStrike" cap="small" spc="-1" dirty="0">
                <a:solidFill>
                  <a:srgbClr val="000000"/>
                </a:solidFill>
                <a:latin typeface="Century Gothic"/>
              </a:rPr>
              <a:t> buttons was problematic because at first, nothing was working. We finally figured out how to get the buttons to work and update the results in the labels which showed the drawing balls and we finally figured out how to get the labels to actually display the results whenever the buttons were being pressed</a:t>
            </a:r>
            <a:endParaRPr lang="en-US" sz="1600" b="1" strike="noStrike" cap="small" spc="-1" dirty="0">
              <a:solidFill>
                <a:srgbClr val="FFFFFF"/>
              </a:solidFill>
              <a:latin typeface="Century Gothic"/>
            </a:endParaRPr>
          </a:p>
          <a:p>
            <a:pPr marL="743040" lvl="1" indent="-285480">
              <a:lnSpc>
                <a:spcPct val="90000"/>
              </a:lnSpc>
              <a:spcBef>
                <a:spcPts val="281"/>
              </a:spcBef>
              <a:spcAft>
                <a:spcPts val="601"/>
              </a:spcAft>
              <a:buClr>
                <a:srgbClr val="000000"/>
              </a:buClr>
              <a:buFont typeface="Arial"/>
              <a:buChar char="•"/>
            </a:pPr>
            <a:r>
              <a:rPr lang="en-US" sz="1600" b="1" strike="noStrike" cap="small" spc="-1" dirty="0">
                <a:solidFill>
                  <a:srgbClr val="000000"/>
                </a:solidFill>
                <a:latin typeface="Century Gothic"/>
              </a:rPr>
              <a:t>Another issues we experienced was the random selection of balls we couldn’t quite work out why they were repeated numbers sometimes which in the real lottery, the numbers that are drawn never repeat so that posed a temporary challenge to both of us. We finally figured out how to get it where none of the values were repeated in either the drawn numbers or the winning numbers</a:t>
            </a:r>
            <a:endParaRPr lang="en-US" sz="1600" b="1" strike="noStrike" cap="small" spc="-1" dirty="0">
              <a:solidFill>
                <a:srgbClr val="FFFFFF"/>
              </a:solidFill>
              <a:latin typeface="Century Gothic"/>
            </a:endParaRPr>
          </a:p>
          <a:p>
            <a:pPr marL="743040" lvl="1" indent="-285480">
              <a:lnSpc>
                <a:spcPct val="90000"/>
              </a:lnSpc>
              <a:spcBef>
                <a:spcPts val="281"/>
              </a:spcBef>
              <a:spcAft>
                <a:spcPts val="601"/>
              </a:spcAft>
              <a:buClr>
                <a:srgbClr val="000000"/>
              </a:buClr>
              <a:buFont typeface="Arial"/>
              <a:buChar char="•"/>
            </a:pPr>
            <a:r>
              <a:rPr lang="en-US" sz="1600" b="1" strike="noStrike" cap="small" spc="-1" dirty="0">
                <a:solidFill>
                  <a:srgbClr val="000000"/>
                </a:solidFill>
                <a:latin typeface="Century Gothic"/>
              </a:rPr>
              <a:t>Thirdly, out main issue was the placement of the labels and buttons, we had to work out the placement issues to properly display in the position that we wanted them to be by specifying the x-axis and the y-axis rather than padding to left or right.</a:t>
            </a:r>
            <a:endParaRPr lang="en-US" sz="1600" b="1" strike="noStrike" cap="small" spc="-1" dirty="0">
              <a:solidFill>
                <a:srgbClr val="FFFFFF"/>
              </a:solidFill>
              <a:latin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7"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18"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19"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20" name="Title 1"/>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How hard did this turn out to be </a:t>
            </a:r>
            <a:endParaRPr lang="en-US" sz="4400" b="0" strike="noStrike" spc="-1">
              <a:solidFill>
                <a:srgbClr val="FFFFFF"/>
              </a:solidFill>
              <a:latin typeface="Century Gothic"/>
            </a:endParaRPr>
          </a:p>
        </p:txBody>
      </p:sp>
      <p:sp>
        <p:nvSpPr>
          <p:cNvPr id="121" name="Content Placeholder 2"/>
          <p:cNvSpPr txBox="1"/>
          <p:nvPr/>
        </p:nvSpPr>
        <p:spPr>
          <a:xfrm>
            <a:off x="6708600" y="643320"/>
            <a:ext cx="4521240" cy="5570640"/>
          </a:xfrm>
          <a:prstGeom prst="rect">
            <a:avLst/>
          </a:prstGeom>
          <a:noFill/>
          <a:ln w="0">
            <a:noFill/>
          </a:ln>
        </p:spPr>
        <p:txBody>
          <a:bodyPr anchor="ctr">
            <a:normAutofit/>
          </a:bodyPr>
          <a:lstStyle/>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Overall, this program wasn’t too overly complicated the main issues that we had were the small issues that we had working with </a:t>
            </a:r>
            <a:r>
              <a:rPr lang="en-US" sz="2000" b="1" strike="noStrike" cap="small" spc="-1" dirty="0" err="1">
                <a:latin typeface="Century Gothic"/>
              </a:rPr>
              <a:t>tkinter</a:t>
            </a:r>
            <a:r>
              <a:rPr lang="en-US" sz="2000" b="1" strike="noStrike" cap="small" spc="-1" dirty="0">
                <a:latin typeface="Century Gothic"/>
              </a:rPr>
              <a:t>, once we figured out how to resolve those issues, everything else seemed to fall into place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2"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3"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24"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25" name="Title 1"/>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Our final analysis of this project</a:t>
            </a:r>
            <a:endParaRPr lang="en-US" sz="4400" b="0" strike="noStrike" spc="-1">
              <a:solidFill>
                <a:srgbClr val="FFFFFF"/>
              </a:solidFill>
              <a:latin typeface="Century Gothic"/>
            </a:endParaRPr>
          </a:p>
        </p:txBody>
      </p:sp>
      <p:sp>
        <p:nvSpPr>
          <p:cNvPr id="126" name="Content Placeholder 2"/>
          <p:cNvSpPr txBox="1"/>
          <p:nvPr/>
        </p:nvSpPr>
        <p:spPr>
          <a:xfrm>
            <a:off x="6708600" y="643320"/>
            <a:ext cx="4521240" cy="5570640"/>
          </a:xfrm>
          <a:prstGeom prst="rect">
            <a:avLst/>
          </a:prstGeom>
          <a:noFill/>
          <a:ln w="0">
            <a:noFill/>
          </a:ln>
        </p:spPr>
        <p:txBody>
          <a:bodyPr anchor="ctr">
            <a:normAutofit fontScale="95000"/>
          </a:bodyPr>
          <a:lstStyle/>
          <a:p>
            <a:pPr marL="285840" indent="-285480">
              <a:lnSpc>
                <a:spcPct val="90000"/>
              </a:lnSpc>
              <a:spcBef>
                <a:spcPts val="380"/>
              </a:spcBef>
              <a:spcAft>
                <a:spcPts val="601"/>
              </a:spcAft>
              <a:buClr>
                <a:srgbClr val="FFFFFF"/>
              </a:buClr>
              <a:buFont typeface="Arial"/>
              <a:buChar char="•"/>
            </a:pPr>
            <a:r>
              <a:rPr lang="en-US" sz="1900" b="1" strike="noStrike" cap="small" spc="-1" dirty="0">
                <a:latin typeface="Century Gothic"/>
              </a:rPr>
              <a:t>Our final analysis from accomplishing we would say that our project from start to finish was a success. We successfully created a program that is efficient and accurately simulates how a real life lottery program would work. From the numbers set to run to the updated number of balls and the range of those numbers in a real world scenario, to the drawing and comparison to the winning number, our program, despite minor challenges presented a successful outcome. A person can try multiple times to try to match any of the numbers from the generated ticket and the winning number and see just how astronomically low the chances are that all the numbers will match up.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2"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3"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24"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25" name="Title 1"/>
          <p:cNvSpPr txBox="1"/>
          <p:nvPr/>
        </p:nvSpPr>
        <p:spPr>
          <a:xfrm>
            <a:off x="444843" y="643320"/>
            <a:ext cx="4856877" cy="5570640"/>
          </a:xfrm>
          <a:prstGeom prst="rect">
            <a:avLst/>
          </a:prstGeom>
          <a:noFill/>
          <a:ln w="0">
            <a:noFill/>
          </a:ln>
        </p:spPr>
        <p:txBody>
          <a:bodyPr anchor="ctr">
            <a:normAutofit/>
          </a:bodyPr>
          <a:lstStyle/>
          <a:p>
            <a:pPr algn="ctr">
              <a:lnSpc>
                <a:spcPct val="100000"/>
              </a:lnSpc>
            </a:pPr>
            <a:r>
              <a:rPr lang="en-US" sz="4400" b="0" strike="noStrike" cap="all" spc="-1" dirty="0">
                <a:solidFill>
                  <a:srgbClr val="FFFFFF"/>
                </a:solidFill>
                <a:latin typeface="Century Gothic"/>
              </a:rPr>
              <a:t>Future direction</a:t>
            </a:r>
            <a:endParaRPr lang="en-US" sz="4400" b="0" strike="noStrike" spc="-1" dirty="0">
              <a:solidFill>
                <a:srgbClr val="FFFFFF"/>
              </a:solidFill>
              <a:latin typeface="Century Gothic"/>
            </a:endParaRPr>
          </a:p>
        </p:txBody>
      </p:sp>
      <p:sp>
        <p:nvSpPr>
          <p:cNvPr id="126" name="Content Placeholder 2"/>
          <p:cNvSpPr txBox="1"/>
          <p:nvPr/>
        </p:nvSpPr>
        <p:spPr>
          <a:xfrm>
            <a:off x="6708600" y="643320"/>
            <a:ext cx="4521240" cy="5570640"/>
          </a:xfrm>
          <a:prstGeom prst="rect">
            <a:avLst/>
          </a:prstGeom>
          <a:noFill/>
          <a:ln w="0">
            <a:noFill/>
          </a:ln>
        </p:spPr>
        <p:txBody>
          <a:bodyPr anchor="ctr">
            <a:normAutofit fontScale="95000"/>
          </a:bodyPr>
          <a:lstStyle/>
          <a:p>
            <a:pPr marL="285840" indent="-285480">
              <a:lnSpc>
                <a:spcPct val="90000"/>
              </a:lnSpc>
              <a:spcBef>
                <a:spcPts val="380"/>
              </a:spcBef>
              <a:spcAft>
                <a:spcPts val="601"/>
              </a:spcAft>
              <a:buClr>
                <a:srgbClr val="FFFFFF"/>
              </a:buClr>
              <a:buFont typeface="Arial"/>
              <a:buChar char="•"/>
            </a:pPr>
            <a:r>
              <a:rPr lang="en-US" sz="1900" b="1" strike="noStrike" cap="small" spc="-1" dirty="0">
                <a:latin typeface="Century Gothic"/>
              </a:rPr>
              <a:t>For future direction on our program, both of us are wanting to possibly extend this project out now that we have successfully created a life simulation and used a graphical user interface with out lottery simulation to potentiall</a:t>
            </a:r>
            <a:r>
              <a:rPr lang="en-US" sz="1900" b="1" cap="small" spc="-1" dirty="0">
                <a:latin typeface="Century Gothic"/>
              </a:rPr>
              <a:t>y develop this into a full fledged game or some other sort of program in which can be modelled inside of an app store where anyone is able to download it and get hands on experience with this program </a:t>
            </a:r>
            <a:endParaRPr lang="en-US" sz="1900" b="1" strike="noStrike" cap="small" spc="-1" dirty="0">
              <a:latin typeface="Century Gothic"/>
            </a:endParaRPr>
          </a:p>
        </p:txBody>
      </p:sp>
    </p:spTree>
    <p:extLst>
      <p:ext uri="{BB962C8B-B14F-4D97-AF65-F5344CB8AC3E}">
        <p14:creationId xmlns:p14="http://schemas.microsoft.com/office/powerpoint/2010/main" val="20735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7"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28"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29"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30" name="Title 1"/>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Link to our program</a:t>
            </a:r>
            <a:endParaRPr lang="en-US" sz="4400" b="0" strike="noStrike" spc="-1">
              <a:solidFill>
                <a:srgbClr val="FFFFFF"/>
              </a:solidFill>
              <a:latin typeface="Century Gothic"/>
            </a:endParaRPr>
          </a:p>
        </p:txBody>
      </p:sp>
      <p:sp>
        <p:nvSpPr>
          <p:cNvPr id="131" name="Content Placeholder 2"/>
          <p:cNvSpPr txBox="1"/>
          <p:nvPr/>
        </p:nvSpPr>
        <p:spPr>
          <a:xfrm>
            <a:off x="6286680" y="370703"/>
            <a:ext cx="5353383" cy="5608478"/>
          </a:xfrm>
          <a:prstGeom prst="rect">
            <a:avLst/>
          </a:prstGeom>
          <a:noFill/>
          <a:ln w="0">
            <a:noFill/>
          </a:ln>
        </p:spPr>
        <p:txBody>
          <a:bodyPr anchor="ctr">
            <a:normAutofit/>
          </a:bodyPr>
          <a:lstStyle/>
          <a:p>
            <a:pPr>
              <a:lnSpc>
                <a:spcPct val="100000"/>
              </a:lnSpc>
              <a:spcBef>
                <a:spcPts val="400"/>
              </a:spcBef>
              <a:spcAft>
                <a:spcPts val="601"/>
              </a:spcAft>
              <a:tabLst>
                <a:tab pos="0" algn="l"/>
              </a:tabLst>
            </a:pPr>
            <a:endParaRPr lang="en-US" sz="2000" b="0" strike="noStrike" cap="small" spc="-1" dirty="0">
              <a:solidFill>
                <a:srgbClr val="FFFFFF"/>
              </a:solidFill>
              <a:latin typeface="Century Gothic"/>
            </a:endParaRPr>
          </a:p>
          <a:p>
            <a:pPr marL="285840" indent="-285480" algn="ctr">
              <a:lnSpc>
                <a:spcPct val="100000"/>
              </a:lnSpc>
              <a:spcBef>
                <a:spcPts val="400"/>
              </a:spcBef>
              <a:spcAft>
                <a:spcPts val="601"/>
              </a:spcAft>
              <a:buClr>
                <a:srgbClr val="FFFFFF"/>
              </a:buClr>
              <a:buFont typeface="Arial"/>
              <a:buChar char="•"/>
              <a:tabLst>
                <a:tab pos="0" algn="l"/>
              </a:tabLst>
            </a:pPr>
            <a:r>
              <a:rPr lang="en-US" sz="4000" b="1" cap="small" spc="-1" dirty="0">
                <a:solidFill>
                  <a:srgbClr val="F28943"/>
                </a:solidFill>
                <a:latin typeface="Century Gothic"/>
                <a:hlinkClick r:id="rId3">
                  <a:extLst>
                    <a:ext uri="{A12FA001-AC4F-418D-AE19-62706E023703}">
                      <ahyp:hlinkClr xmlns:ahyp="http://schemas.microsoft.com/office/drawing/2018/hyperlinkcolor" val="tx"/>
                    </a:ext>
                  </a:extLst>
                </a:hlinkClick>
              </a:rPr>
              <a:t>Lets see our </a:t>
            </a:r>
            <a:r>
              <a:rPr lang="en-US" sz="4000" b="1" cap="small" spc="-1" dirty="0" err="1">
                <a:solidFill>
                  <a:srgbClr val="F28943"/>
                </a:solidFill>
                <a:latin typeface="Century Gothic"/>
                <a:hlinkClick r:id="rId3">
                  <a:extLst>
                    <a:ext uri="{A12FA001-AC4F-418D-AE19-62706E023703}">
                      <ahyp:hlinkClr xmlns:ahyp="http://schemas.microsoft.com/office/drawing/2018/hyperlinkcolor" val="tx"/>
                    </a:ext>
                  </a:extLst>
                </a:hlinkClick>
              </a:rPr>
              <a:t>finsihsed</a:t>
            </a:r>
            <a:r>
              <a:rPr lang="en-US" sz="4000" b="1" cap="small" spc="-1" dirty="0">
                <a:solidFill>
                  <a:srgbClr val="F28943"/>
                </a:solidFill>
                <a:latin typeface="Century Gothic"/>
                <a:hlinkClick r:id="rId3">
                  <a:extLst>
                    <a:ext uri="{A12FA001-AC4F-418D-AE19-62706E023703}">
                      <ahyp:hlinkClr xmlns:ahyp="http://schemas.microsoft.com/office/drawing/2018/hyperlinkcolor" val="tx"/>
                    </a:ext>
                  </a:extLst>
                </a:hlinkClick>
              </a:rPr>
              <a:t> program </a:t>
            </a:r>
          </a:p>
          <a:p>
            <a:pPr marL="285840" indent="-285480">
              <a:lnSpc>
                <a:spcPct val="100000"/>
              </a:lnSpc>
              <a:spcBef>
                <a:spcPts val="400"/>
              </a:spcBef>
              <a:spcAft>
                <a:spcPts val="601"/>
              </a:spcAft>
              <a:buClr>
                <a:srgbClr val="FFFFFF"/>
              </a:buClr>
              <a:buFont typeface="Arial"/>
              <a:buChar char="•"/>
              <a:tabLst>
                <a:tab pos="0" algn="l"/>
              </a:tabLst>
            </a:pPr>
            <a:endParaRPr lang="en-US" sz="2000" b="1" strike="noStrike" cap="small" spc="-1" dirty="0">
              <a:solidFill>
                <a:srgbClr val="F28943"/>
              </a:solidFill>
              <a:uFillTx/>
              <a:latin typeface="Century Gothic"/>
              <a:hlinkClick r:id="rId3">
                <a:extLst>
                  <a:ext uri="{A12FA001-AC4F-418D-AE19-62706E023703}">
                    <ahyp:hlinkClr xmlns:ahyp="http://schemas.microsoft.com/office/drawing/2018/hyperlinkcolor" val="tx"/>
                  </a:ext>
                </a:extLst>
              </a:hlinkClick>
            </a:endParaRPr>
          </a:p>
          <a:p>
            <a:pPr marL="285840" indent="-285480">
              <a:lnSpc>
                <a:spcPct val="100000"/>
              </a:lnSpc>
              <a:spcBef>
                <a:spcPts val="400"/>
              </a:spcBef>
              <a:spcAft>
                <a:spcPts val="601"/>
              </a:spcAft>
              <a:buClr>
                <a:srgbClr val="FFFFFF"/>
              </a:buClr>
              <a:buFont typeface="Arial"/>
              <a:buChar char="•"/>
              <a:tabLst>
                <a:tab pos="0" algn="l"/>
              </a:tabLst>
            </a:pPr>
            <a:endParaRPr lang="en-US" sz="2000" b="1" cap="small" spc="-1" dirty="0">
              <a:solidFill>
                <a:srgbClr val="F28943"/>
              </a:solidFill>
              <a:latin typeface="Century Gothic"/>
              <a:hlinkClick r:id="rId3">
                <a:extLst>
                  <a:ext uri="{A12FA001-AC4F-418D-AE19-62706E023703}">
                    <ahyp:hlinkClr xmlns:ahyp="http://schemas.microsoft.com/office/drawing/2018/hyperlinkcolor" val="tx"/>
                  </a:ext>
                </a:extLst>
              </a:hlinkClick>
            </a:endParaRPr>
          </a:p>
          <a:p>
            <a:pPr marL="285840" indent="-285480">
              <a:lnSpc>
                <a:spcPct val="100000"/>
              </a:lnSpc>
              <a:spcBef>
                <a:spcPts val="400"/>
              </a:spcBef>
              <a:spcAft>
                <a:spcPts val="601"/>
              </a:spcAft>
              <a:buClr>
                <a:srgbClr val="FFFFFF"/>
              </a:buClr>
              <a:buFont typeface="Arial"/>
              <a:buChar char="•"/>
              <a:tabLst>
                <a:tab pos="0" algn="l"/>
              </a:tabLst>
            </a:pPr>
            <a:endParaRPr lang="en-US" sz="2000" b="1" strike="noStrike" cap="small" spc="-1" dirty="0">
              <a:uFillTx/>
              <a:latin typeface="Century Gothic"/>
              <a:hlinkClick r:id="rId3">
                <a:extLst>
                  <a:ext uri="{A12FA001-AC4F-418D-AE19-62706E023703}">
                    <ahyp:hlinkClr xmlns:ahyp="http://schemas.microsoft.com/office/drawing/2018/hyperlinkcolor" val="tx"/>
                  </a:ext>
                </a:extLst>
              </a:hlinkClick>
            </a:endParaRPr>
          </a:p>
          <a:p>
            <a:pPr marL="285840" indent="-285480">
              <a:lnSpc>
                <a:spcPct val="100000"/>
              </a:lnSpc>
              <a:spcBef>
                <a:spcPts val="400"/>
              </a:spcBef>
              <a:spcAft>
                <a:spcPts val="601"/>
              </a:spcAft>
              <a:buClr>
                <a:srgbClr val="FFFFFF"/>
              </a:buClr>
              <a:buFont typeface="Arial"/>
              <a:buChar char="•"/>
              <a:tabLst>
                <a:tab pos="0" algn="l"/>
              </a:tabLst>
            </a:pPr>
            <a:r>
              <a:rPr lang="en-US" sz="2000" b="0" u="sng" strike="noStrike" cap="small" spc="-1" dirty="0">
                <a:solidFill>
                  <a:srgbClr val="0563C1"/>
                </a:solidFill>
                <a:uFillTx/>
                <a:latin typeface="Century Gothic"/>
                <a:hlinkClick r:id="rId3">
                  <a:extLst>
                    <a:ext uri="{A12FA001-AC4F-418D-AE19-62706E023703}">
                      <ahyp:hlinkClr xmlns:ahyp="http://schemas.microsoft.com/office/drawing/2018/hyperlinkcolor" val="tx"/>
                    </a:ext>
                  </a:extLst>
                </a:hlinkClick>
              </a:rPr>
              <a:t>https://replit.com/@ethancoyle71/LotterProgramCMPS4143#main.py</a:t>
            </a:r>
            <a:endParaRPr lang="en-US" sz="2000" b="0" strike="noStrike" cap="small" spc="-1" dirty="0">
              <a:solidFill>
                <a:srgbClr val="FFFFFF"/>
              </a:solidFill>
              <a:latin typeface="Century Gothic"/>
            </a:endParaRPr>
          </a:p>
          <a:p>
            <a:pPr>
              <a:lnSpc>
                <a:spcPct val="100000"/>
              </a:lnSpc>
              <a:spcBef>
                <a:spcPts val="400"/>
              </a:spcBef>
              <a:spcAft>
                <a:spcPts val="601"/>
              </a:spcAft>
              <a:tabLst>
                <a:tab pos="0" algn="l"/>
              </a:tabLst>
            </a:pPr>
            <a:endParaRPr lang="en-US" sz="2000" b="0" strike="noStrike" cap="small" spc="-1" dirty="0">
              <a:solidFill>
                <a:srgbClr val="FFFFFF"/>
              </a:solidFill>
              <a:latin typeface="Century Gothic"/>
            </a:endParaRPr>
          </a:p>
          <a:p>
            <a:pPr>
              <a:lnSpc>
                <a:spcPct val="100000"/>
              </a:lnSpc>
              <a:spcBef>
                <a:spcPts val="400"/>
              </a:spcBef>
              <a:spcAft>
                <a:spcPts val="601"/>
              </a:spcAft>
              <a:tabLst>
                <a:tab pos="0" algn="l"/>
              </a:tabLst>
            </a:pPr>
            <a:endParaRPr lang="en-US" sz="2000" b="0" strike="noStrike" cap="small" spc="-1" dirty="0">
              <a:solidFill>
                <a:srgbClr val="FFFFFF"/>
              </a:solidFill>
              <a:latin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45F7F0B-B58E-4B50-BAD0-6A149907A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2" y="0"/>
            <a:ext cx="12199392" cy="6857999"/>
          </a:xfrm>
          <a:prstGeom prst="rect">
            <a:avLst/>
          </a:prstGeom>
        </p:spPr>
      </p:pic>
    </p:spTree>
    <p:extLst>
      <p:ext uri="{BB962C8B-B14F-4D97-AF65-F5344CB8AC3E}">
        <p14:creationId xmlns:p14="http://schemas.microsoft.com/office/powerpoint/2010/main" val="101964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DBDBD"/>
            </a:gs>
          </a:gsLst>
          <a:lin ang="5400000"/>
        </a:gradFill>
        <a:effectLst/>
      </p:bgPr>
    </p:bg>
    <p:spTree>
      <p:nvGrpSpPr>
        <p:cNvPr id="1" name=""/>
        <p:cNvGrpSpPr/>
        <p:nvPr/>
      </p:nvGrpSpPr>
      <p:grpSpPr>
        <a:xfrm>
          <a:off x="0" y="0"/>
          <a:ext cx="0" cy="0"/>
          <a:chOff x="0" y="0"/>
          <a:chExt cx="0" cy="0"/>
        </a:xfrm>
      </p:grpSpPr>
      <p:sp>
        <p:nvSpPr>
          <p:cNvPr id="84" name="Rectangle 7"/>
          <p:cNvSpPr/>
          <p:nvPr/>
        </p:nvSpPr>
        <p:spPr>
          <a:xfrm>
            <a:off x="0" y="0"/>
            <a:ext cx="12191760" cy="6857640"/>
          </a:xfrm>
          <a:prstGeom prst="rect">
            <a:avLst/>
          </a:prstGeom>
          <a:gradFill rotWithShape="0">
            <a:gsLst>
              <a:gs pos="0">
                <a:srgbClr val="FFFFFF"/>
              </a:gs>
              <a:gs pos="100000">
                <a:srgbClr val="BDBDBD"/>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5" name="Freeform: Shape 9"/>
          <p:cNvSpPr/>
          <p:nvPr/>
        </p:nvSpPr>
        <p:spPr>
          <a:xfrm>
            <a:off x="0" y="0"/>
            <a:ext cx="12191760" cy="2270520"/>
          </a:xfrm>
          <a:custGeom>
            <a:avLst/>
            <a:gdLst/>
            <a:ahLst/>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0">
            <a:blip r:embed="rId2"/>
            <a:srcRect/>
            <a:stretch/>
          </a:blipFill>
          <a:ln w="44450" cap="rnd">
            <a:solidFill>
              <a:srgbClr val="EBEBEB">
                <a:alpha val="65000"/>
              </a:srgbClr>
            </a:solidFill>
            <a:round/>
          </a:ln>
          <a:effectLst>
            <a:outerShdw blurRad="50760" dist="38160" dir="5400000" algn="t" rotWithShape="0">
              <a:srgbClr val="000000">
                <a:alpha val="50000"/>
              </a:srgbClr>
            </a:outerShdw>
          </a:effectLst>
        </p:spPr>
        <p:style>
          <a:lnRef idx="2">
            <a:schemeClr val="accent1">
              <a:shade val="50000"/>
            </a:schemeClr>
          </a:lnRef>
          <a:fillRef idx="1003">
            <a:schemeClr val="dk1"/>
          </a:fillRef>
          <a:effectRef idx="0">
            <a:schemeClr val="accent1"/>
          </a:effectRef>
          <a:fontRef idx="minor"/>
        </p:style>
      </p:sp>
      <p:sp>
        <p:nvSpPr>
          <p:cNvPr id="86" name="Title 1"/>
          <p:cNvSpPr txBox="1"/>
          <p:nvPr/>
        </p:nvSpPr>
        <p:spPr>
          <a:xfrm>
            <a:off x="1141560" y="609480"/>
            <a:ext cx="9905760" cy="1065240"/>
          </a:xfrm>
          <a:prstGeom prst="rect">
            <a:avLst/>
          </a:prstGeom>
          <a:noFill/>
          <a:ln w="0">
            <a:noFill/>
          </a:ln>
        </p:spPr>
        <p:txBody>
          <a:bodyPr anchor="ctr">
            <a:normAutofit/>
          </a:bodyPr>
          <a:lstStyle/>
          <a:p>
            <a:pPr algn="ctr">
              <a:lnSpc>
                <a:spcPct val="100000"/>
              </a:lnSpc>
            </a:pPr>
            <a:r>
              <a:rPr lang="en-US" sz="3200" b="0" strike="noStrike" cap="all" spc="-1">
                <a:solidFill>
                  <a:srgbClr val="BFBFBF"/>
                </a:solidFill>
                <a:latin typeface="Century Gothic"/>
              </a:rPr>
              <a:t>Our Proposal</a:t>
            </a:r>
            <a:endParaRPr lang="en-US" sz="3200" b="0" strike="noStrike" spc="-1">
              <a:solidFill>
                <a:srgbClr val="FFFFFF"/>
              </a:solidFill>
              <a:latin typeface="Century Gothic"/>
            </a:endParaRPr>
          </a:p>
        </p:txBody>
      </p:sp>
      <p:sp>
        <p:nvSpPr>
          <p:cNvPr id="87" name="Content Placeholder 2"/>
          <p:cNvSpPr txBox="1"/>
          <p:nvPr/>
        </p:nvSpPr>
        <p:spPr>
          <a:xfrm>
            <a:off x="1141560" y="2666880"/>
            <a:ext cx="9905760" cy="3123720"/>
          </a:xfrm>
          <a:prstGeom prst="rect">
            <a:avLst/>
          </a:prstGeom>
          <a:noFill/>
          <a:ln w="0">
            <a:noFill/>
          </a:ln>
        </p:spPr>
        <p:txBody>
          <a:bodyPr anchor="ctr">
            <a:normAutofit/>
          </a:bodyPr>
          <a:lstStyle/>
          <a:p>
            <a:pPr marL="285840" indent="-285480">
              <a:lnSpc>
                <a:spcPct val="100000"/>
              </a:lnSpc>
              <a:spcBef>
                <a:spcPts val="400"/>
              </a:spcBef>
              <a:spcAft>
                <a:spcPts val="601"/>
              </a:spcAft>
              <a:buClr>
                <a:srgbClr val="000000"/>
              </a:buClr>
              <a:buFont typeface="Arial"/>
              <a:buChar char="•"/>
            </a:pPr>
            <a:r>
              <a:rPr lang="en-US" sz="2000" b="0" strike="noStrike" cap="small" spc="-1" dirty="0">
                <a:solidFill>
                  <a:srgbClr val="000000"/>
                </a:solidFill>
                <a:latin typeface="Century Gothic"/>
              </a:rPr>
              <a:t>When we first proposed this project, we stated that we wanted to create a lottery simulator in which we would successfully imitate a life-like simulator with the lottery that utilizes true to life drawing and winning number comparison</a:t>
            </a:r>
            <a:endParaRPr lang="en-US" sz="2000" b="0" strike="noStrike" cap="small" spc="-1" dirty="0">
              <a:solidFill>
                <a:srgbClr val="FFFFFF"/>
              </a:solidFill>
              <a:latin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9"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90"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91" name="Title 1"/>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Proposal part 2</a:t>
            </a:r>
            <a:endParaRPr lang="en-US" sz="4400" b="0" strike="noStrike" spc="-1">
              <a:solidFill>
                <a:srgbClr val="FFFFFF"/>
              </a:solidFill>
              <a:latin typeface="Century Gothic"/>
            </a:endParaRPr>
          </a:p>
        </p:txBody>
      </p:sp>
      <p:sp>
        <p:nvSpPr>
          <p:cNvPr id="92" name="Content Placeholder 2"/>
          <p:cNvSpPr txBox="1"/>
          <p:nvPr/>
        </p:nvSpPr>
        <p:spPr>
          <a:xfrm>
            <a:off x="6708600" y="643320"/>
            <a:ext cx="4521240" cy="5570640"/>
          </a:xfrm>
          <a:prstGeom prst="rect">
            <a:avLst/>
          </a:prstGeom>
          <a:noFill/>
          <a:ln w="0">
            <a:noFill/>
          </a:ln>
        </p:spPr>
        <p:txBody>
          <a:bodyPr anchor="ctr">
            <a:normAutofit/>
          </a:bodyPr>
          <a:lstStyle/>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We also proposed that we would create a program in which the user would be able to draw a random number with a click of a button where the machine would draw a random set f numbers and a multiplier number that would act as if they went to a corner store and purchased a quick pick number</a:t>
            </a:r>
          </a:p>
          <a:p>
            <a:pPr>
              <a:lnSpc>
                <a:spcPct val="100000"/>
              </a:lnSpc>
              <a:spcBef>
                <a:spcPts val="400"/>
              </a:spcBef>
              <a:spcAft>
                <a:spcPts val="601"/>
              </a:spcAft>
            </a:pPr>
            <a:endParaRPr lang="en-US" sz="2000" b="0" strike="noStrike" cap="small" spc="-1" dirty="0">
              <a:solidFill>
                <a:srgbClr val="FFFFFF"/>
              </a:solidFill>
              <a:latin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Rectangle 7"/>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9" name="Rectangle 9"/>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90" name="Freeform: Shape 1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91" name="Title 1"/>
          <p:cNvSpPr txBox="1"/>
          <p:nvPr/>
        </p:nvSpPr>
        <p:spPr>
          <a:xfrm>
            <a:off x="961920" y="643320"/>
            <a:ext cx="4339800" cy="5570640"/>
          </a:xfrm>
          <a:prstGeom prst="rect">
            <a:avLst/>
          </a:prstGeom>
          <a:noFill/>
          <a:ln w="0">
            <a:noFill/>
          </a:ln>
        </p:spPr>
        <p:txBody>
          <a:bodyPr anchor="ctr">
            <a:normAutofit/>
          </a:bodyPr>
          <a:lstStyle/>
          <a:p>
            <a:pPr algn="ctr">
              <a:lnSpc>
                <a:spcPct val="100000"/>
              </a:lnSpc>
            </a:pPr>
            <a:r>
              <a:rPr lang="en-US" sz="4400" cap="all" spc="-1" dirty="0">
                <a:solidFill>
                  <a:srgbClr val="FFFFFF"/>
                </a:solidFill>
                <a:latin typeface="Century Gothic"/>
              </a:rPr>
              <a:t>Our approach</a:t>
            </a:r>
            <a:endParaRPr lang="en-US" sz="4400" b="0" strike="noStrike" spc="-1" dirty="0">
              <a:solidFill>
                <a:srgbClr val="FFFFFF"/>
              </a:solidFill>
              <a:latin typeface="Century Gothic"/>
            </a:endParaRPr>
          </a:p>
        </p:txBody>
      </p:sp>
      <p:sp>
        <p:nvSpPr>
          <p:cNvPr id="92" name="Content Placeholder 2"/>
          <p:cNvSpPr txBox="1"/>
          <p:nvPr/>
        </p:nvSpPr>
        <p:spPr>
          <a:xfrm>
            <a:off x="6907560" y="853385"/>
            <a:ext cx="4521240" cy="5570640"/>
          </a:xfrm>
          <a:prstGeom prst="rect">
            <a:avLst/>
          </a:prstGeom>
          <a:noFill/>
          <a:ln w="0">
            <a:noFill/>
          </a:ln>
        </p:spPr>
        <p:txBody>
          <a:bodyPr anchor="ctr">
            <a:normAutofit fontScale="85000" lnSpcReduction="10000"/>
          </a:bodyPr>
          <a:lstStyle/>
          <a:p>
            <a:pPr>
              <a:lnSpc>
                <a:spcPct val="100000"/>
              </a:lnSpc>
              <a:spcBef>
                <a:spcPts val="400"/>
              </a:spcBef>
              <a:spcAft>
                <a:spcPts val="601"/>
              </a:spcAft>
            </a:pPr>
            <a:r>
              <a:rPr lang="en-US" sz="2000" cap="small" spc="-1" dirty="0">
                <a:latin typeface="Century Gothic"/>
              </a:rPr>
              <a:t>at first, we approached this program with an open mind. We had to do research into seeing how the lottery game actually works on the large scale from the drawing numbers and the user drawings. We then determined the range of numbers of each of the balls both drawn and winning </a:t>
            </a:r>
            <a:r>
              <a:rPr lang="en-US" sz="2000" cap="small" spc="-1" dirty="0" err="1">
                <a:latin typeface="Century Gothic"/>
              </a:rPr>
              <a:t>numbers.the</a:t>
            </a:r>
            <a:r>
              <a:rPr lang="en-US" sz="2000" cap="small" spc="-1" dirty="0">
                <a:latin typeface="Century Gothic"/>
              </a:rPr>
              <a:t> technology that we used was using the </a:t>
            </a:r>
            <a:r>
              <a:rPr lang="en-US" sz="2000" cap="small" spc="-1" dirty="0" err="1">
                <a:latin typeface="Century Gothic"/>
              </a:rPr>
              <a:t>tkinter</a:t>
            </a:r>
            <a:r>
              <a:rPr lang="en-US" sz="2000" cap="small" spc="-1" dirty="0">
                <a:latin typeface="Century Gothic"/>
              </a:rPr>
              <a:t> graphical user interface in python where a window is created and all of our items are contained within. There was not really any formulas that we used aside from us having to make sure none of the drawn numbers were repeated from the random number generator. In conclusion, after our program was done we realized how astronomically low the chances of all the numbers on the winning numbers and the user numbers matching up especially with the range of numbers in which each of the balls range.</a:t>
            </a:r>
            <a:endParaRPr lang="en-US" sz="2000" b="0" strike="noStrike" cap="small" spc="-1" dirty="0">
              <a:latin typeface="Century Gothic"/>
            </a:endParaRPr>
          </a:p>
        </p:txBody>
      </p:sp>
    </p:spTree>
    <p:extLst>
      <p:ext uri="{BB962C8B-B14F-4D97-AF65-F5344CB8AC3E}">
        <p14:creationId xmlns:p14="http://schemas.microsoft.com/office/powerpoint/2010/main" val="216266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78DB446-CC6D-4E5A-ACAD-D6EA21E7E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566" y="0"/>
            <a:ext cx="9520868" cy="6858000"/>
          </a:xfrm>
          <a:prstGeom prst="rect">
            <a:avLst/>
          </a:prstGeom>
        </p:spPr>
      </p:pic>
    </p:spTree>
    <p:extLst>
      <p:ext uri="{BB962C8B-B14F-4D97-AF65-F5344CB8AC3E}">
        <p14:creationId xmlns:p14="http://schemas.microsoft.com/office/powerpoint/2010/main" val="228907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3" name="Rectangle 7_0"/>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94" name="Rectangle 9_0"/>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95" name="Freeform: Shape 11_0"/>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96" name="Title 1_0"/>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Team contributions</a:t>
            </a:r>
            <a:endParaRPr lang="en-US" sz="4400" b="0" strike="noStrike" spc="-1">
              <a:solidFill>
                <a:srgbClr val="FFFFFF"/>
              </a:solidFill>
              <a:latin typeface="Century Gothic"/>
            </a:endParaRPr>
          </a:p>
        </p:txBody>
      </p:sp>
      <p:sp>
        <p:nvSpPr>
          <p:cNvPr id="97" name="Content Placeholder 2_0"/>
          <p:cNvSpPr txBox="1"/>
          <p:nvPr/>
        </p:nvSpPr>
        <p:spPr>
          <a:xfrm>
            <a:off x="6286680" y="161407"/>
            <a:ext cx="4521240" cy="5570640"/>
          </a:xfrm>
          <a:prstGeom prst="rect">
            <a:avLst/>
          </a:prstGeom>
          <a:noFill/>
          <a:ln w="0">
            <a:noFill/>
          </a:ln>
        </p:spPr>
        <p:txBody>
          <a:bodyPr anchor="ctr">
            <a:normAutofit/>
          </a:bodyPr>
          <a:lstStyle/>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WE split up our program initially into two parts for each of us to work equivalently</a:t>
            </a:r>
          </a:p>
          <a:p>
            <a:pPr marL="285840" indent="-285480">
              <a:lnSpc>
                <a:spcPct val="100000"/>
              </a:lnSpc>
              <a:spcBef>
                <a:spcPts val="400"/>
              </a:spcBef>
              <a:spcAft>
                <a:spcPts val="601"/>
              </a:spcAft>
              <a:buClr>
                <a:srgbClr val="FFFFFF"/>
              </a:buClr>
              <a:buFont typeface="Arial"/>
              <a:buChar char="•"/>
            </a:pPr>
            <a:r>
              <a:rPr lang="en-US" sz="2000" b="1" cap="small" spc="-1" dirty="0">
                <a:latin typeface="Century Gothic"/>
              </a:rPr>
              <a:t>Part 1 was setting up the graphical user interface and all the associated components</a:t>
            </a:r>
          </a:p>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Part 2 was to create the interface to display the numbers whenever the buttons were pressed and updated the numbers inside of the labels accordingly</a:t>
            </a:r>
          </a:p>
          <a:p>
            <a:pPr>
              <a:lnSpc>
                <a:spcPct val="100000"/>
              </a:lnSpc>
              <a:spcBef>
                <a:spcPts val="400"/>
              </a:spcBef>
              <a:spcAft>
                <a:spcPts val="601"/>
              </a:spcAft>
            </a:pPr>
            <a:endParaRPr lang="en-US" sz="2000" b="1" strike="noStrike" cap="small" spc="-1" dirty="0">
              <a:latin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8" name="Rectangle 7_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99" name="Rectangle 9_1"/>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00" name="Freeform: Shape 11_1"/>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01" name="Title 1_1"/>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Jon Contributions</a:t>
            </a:r>
            <a:endParaRPr lang="en-US" sz="4400" b="0" strike="noStrike" spc="-1">
              <a:solidFill>
                <a:srgbClr val="FFFFFF"/>
              </a:solidFill>
              <a:latin typeface="Century Gothic"/>
            </a:endParaRPr>
          </a:p>
        </p:txBody>
      </p:sp>
      <p:sp>
        <p:nvSpPr>
          <p:cNvPr id="102" name="Content Placeholder 2_1"/>
          <p:cNvSpPr txBox="1"/>
          <p:nvPr/>
        </p:nvSpPr>
        <p:spPr>
          <a:xfrm>
            <a:off x="6708600" y="643320"/>
            <a:ext cx="4521240" cy="5570640"/>
          </a:xfrm>
          <a:prstGeom prst="rect">
            <a:avLst/>
          </a:prstGeom>
          <a:noFill/>
          <a:ln w="0">
            <a:noFill/>
          </a:ln>
        </p:spPr>
        <p:txBody>
          <a:bodyPr anchor="ctr">
            <a:normAutofit/>
          </a:bodyPr>
          <a:lstStyle/>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Contributions to this program was to set up the number generator using the definitions and to ensure that the numbers would not repeat and be updated every time the </a:t>
            </a:r>
            <a:r>
              <a:rPr lang="en-US" sz="2000" b="1" strike="noStrike" cap="small" spc="-1" dirty="0" err="1">
                <a:latin typeface="Century Gothic"/>
              </a:rPr>
              <a:t>reste</a:t>
            </a:r>
            <a:r>
              <a:rPr lang="en-US" sz="2000" b="1" strike="noStrike" cap="small" spc="-1" dirty="0">
                <a:latin typeface="Century Gothic"/>
              </a:rPr>
              <a:t> button or generate buttons were pressed. After the buttons and </a:t>
            </a:r>
            <a:r>
              <a:rPr lang="en-US" sz="2000" b="1" strike="noStrike" cap="small" spc="-1" dirty="0" err="1">
                <a:latin typeface="Century Gothic"/>
              </a:rPr>
              <a:t>gui</a:t>
            </a:r>
            <a:r>
              <a:rPr lang="en-US" sz="2000" b="1" strike="noStrike" cap="small" spc="-1" dirty="0">
                <a:latin typeface="Century Gothic"/>
              </a:rPr>
              <a:t> interface was implemented, ensured that the displays displayed true numbers within the range of a real life simulation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3" name="Rectangle 7_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4" name="Rectangle 9_2"/>
          <p:cNvSpPr/>
          <p:nvPr/>
        </p:nvSpPr>
        <p:spPr>
          <a:xfrm>
            <a:off x="763200" y="0"/>
            <a:ext cx="9369000" cy="6857640"/>
          </a:xfrm>
          <a:prstGeom prst="rect">
            <a:avLst/>
          </a:prstGeom>
          <a:gradFill rotWithShape="0">
            <a:gsLst>
              <a:gs pos="0">
                <a:srgbClr val="A8B1BC">
                  <a:alpha val="50196"/>
                </a:srgbClr>
              </a:gs>
              <a:gs pos="100000">
                <a:srgbClr val="363D46">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105" name="Freeform: Shape 11_2"/>
          <p:cNvSpPr/>
          <p:nvPr/>
        </p:nvSpPr>
        <p:spPr>
          <a:xfrm>
            <a:off x="0" y="0"/>
            <a:ext cx="6087960" cy="6857640"/>
          </a:xfrm>
          <a:custGeom>
            <a:avLst/>
            <a:gdLst/>
            <a:ahLst/>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0">
            <a:blip r:embed="rId2"/>
            <a:srcRect/>
            <a:stretch/>
          </a:blipFill>
          <a:ln w="44450" cap="rnd">
            <a:solidFill>
              <a:srgbClr val="363D46">
                <a:alpha val="65000"/>
              </a:srgbClr>
            </a:solidFill>
            <a:round/>
          </a:ln>
          <a:effectLst>
            <a:outerShdw blurRad="50760" dist="25560" algn="l" rotWithShape="0">
              <a:srgbClr val="000000">
                <a:alpha val="60000"/>
              </a:srgbClr>
            </a:outerShdw>
          </a:effectLst>
        </p:spPr>
        <p:style>
          <a:lnRef idx="2">
            <a:schemeClr val="accent1">
              <a:shade val="50000"/>
            </a:schemeClr>
          </a:lnRef>
          <a:fillRef idx="1">
            <a:schemeClr val="accent1"/>
          </a:fillRef>
          <a:effectRef idx="0">
            <a:schemeClr val="accent1"/>
          </a:effectRef>
          <a:fontRef idx="minor"/>
        </p:style>
      </p:sp>
      <p:sp>
        <p:nvSpPr>
          <p:cNvPr id="106" name="Title 1_2"/>
          <p:cNvSpPr txBox="1"/>
          <p:nvPr/>
        </p:nvSpPr>
        <p:spPr>
          <a:xfrm>
            <a:off x="961920" y="643320"/>
            <a:ext cx="4339800" cy="5570640"/>
          </a:xfrm>
          <a:prstGeom prst="rect">
            <a:avLst/>
          </a:prstGeom>
          <a:noFill/>
          <a:ln w="0">
            <a:noFill/>
          </a:ln>
        </p:spPr>
        <p:txBody>
          <a:bodyPr anchor="ctr">
            <a:normAutofit/>
          </a:bodyPr>
          <a:lstStyle/>
          <a:p>
            <a:pPr>
              <a:lnSpc>
                <a:spcPct val="100000"/>
              </a:lnSpc>
            </a:pPr>
            <a:r>
              <a:rPr lang="en-US" sz="4400" b="0" strike="noStrike" cap="all" spc="-1">
                <a:solidFill>
                  <a:srgbClr val="FFFFFF"/>
                </a:solidFill>
                <a:latin typeface="Century Gothic"/>
              </a:rPr>
              <a:t>ethan Contributions</a:t>
            </a:r>
            <a:endParaRPr lang="en-US" sz="4400" b="0" strike="noStrike" spc="-1">
              <a:solidFill>
                <a:srgbClr val="FFFFFF"/>
              </a:solidFill>
              <a:latin typeface="Century Gothic"/>
            </a:endParaRPr>
          </a:p>
        </p:txBody>
      </p:sp>
      <p:sp>
        <p:nvSpPr>
          <p:cNvPr id="107" name="Content Placeholder 2_2"/>
          <p:cNvSpPr txBox="1"/>
          <p:nvPr/>
        </p:nvSpPr>
        <p:spPr>
          <a:xfrm>
            <a:off x="6708600" y="643320"/>
            <a:ext cx="4521240" cy="5570640"/>
          </a:xfrm>
          <a:prstGeom prst="rect">
            <a:avLst/>
          </a:prstGeom>
          <a:noFill/>
          <a:ln w="0">
            <a:noFill/>
          </a:ln>
        </p:spPr>
        <p:txBody>
          <a:bodyPr anchor="ctr">
            <a:normAutofit/>
          </a:bodyPr>
          <a:lstStyle/>
          <a:p>
            <a:pPr marL="285840" indent="-285480">
              <a:lnSpc>
                <a:spcPct val="100000"/>
              </a:lnSpc>
              <a:spcBef>
                <a:spcPts val="400"/>
              </a:spcBef>
              <a:spcAft>
                <a:spcPts val="601"/>
              </a:spcAft>
              <a:buClr>
                <a:srgbClr val="FFFFFF"/>
              </a:buClr>
              <a:buFont typeface="Arial"/>
              <a:buChar char="•"/>
            </a:pPr>
            <a:r>
              <a:rPr lang="en-US" sz="2000" b="1" strike="noStrike" cap="small" spc="-1" dirty="0">
                <a:latin typeface="Century Gothic"/>
              </a:rPr>
              <a:t>My job was to implement the </a:t>
            </a:r>
            <a:r>
              <a:rPr lang="en-US" sz="2000" b="1" strike="noStrike" cap="small" spc="-1" dirty="0" err="1">
                <a:latin typeface="Century Gothic"/>
              </a:rPr>
              <a:t>gui</a:t>
            </a:r>
            <a:r>
              <a:rPr lang="en-US" sz="2000" b="1" strike="noStrike" cap="small" spc="-1" dirty="0">
                <a:latin typeface="Century Gothic"/>
              </a:rPr>
              <a:t> interface and set up the labels and buttons to interact with </a:t>
            </a:r>
            <a:r>
              <a:rPr lang="en-US" sz="2000" b="1" strike="noStrike" cap="small" spc="-1" dirty="0" err="1">
                <a:latin typeface="Century Gothic"/>
              </a:rPr>
              <a:t>jons</a:t>
            </a:r>
            <a:r>
              <a:rPr lang="en-US" sz="2000" b="1" strike="noStrike" cap="small" spc="-1" dirty="0">
                <a:latin typeface="Century Gothic"/>
              </a:rPr>
              <a:t> number generator for both of the winning numbers and the user drawing. I was also in charge of setting up the placement of everything inside of the </a:t>
            </a:r>
            <a:r>
              <a:rPr lang="en-US" sz="2000" b="1" strike="noStrike" cap="small" spc="-1" dirty="0" err="1">
                <a:latin typeface="Century Gothic"/>
              </a:rPr>
              <a:t>gui</a:t>
            </a:r>
            <a:r>
              <a:rPr lang="en-US" sz="2000" b="1" strike="noStrike" cap="small" spc="-1" dirty="0">
                <a:latin typeface="Century Gothic"/>
              </a:rPr>
              <a:t> window to create a user friendly display in which the user can easily see everything that is going on in the window and fully interact with everything in the window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TM03457485[[fn=Mesh]]</Template>
  <TotalTime>0</TotalTime>
  <Words>1116</Words>
  <Application>Microsoft Office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Century Gothic</vt:lpstr>
      <vt:lpstr>Symbol</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Ethan Coyle Jonathan hogan</dc:title>
  <dc:subject/>
  <dc:creator>ethan coyle</dc:creator>
  <dc:description/>
  <cp:lastModifiedBy>ethan coyle</cp:lastModifiedBy>
  <cp:revision>7</cp:revision>
  <dcterms:created xsi:type="dcterms:W3CDTF">2021-11-26T23:27:38Z</dcterms:created>
  <dcterms:modified xsi:type="dcterms:W3CDTF">2021-11-28T17:17:13Z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8</vt:i4>
  </property>
</Properties>
</file>